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1" r:id="rId5"/>
    <p:sldId id="264" r:id="rId6"/>
    <p:sldId id="265" r:id="rId7"/>
    <p:sldId id="266" r:id="rId8"/>
    <p:sldId id="268" r:id="rId9"/>
    <p:sldId id="269" r:id="rId10"/>
    <p:sldId id="271" r:id="rId11"/>
    <p:sldId id="284" r:id="rId12"/>
    <p:sldId id="272" r:id="rId13"/>
    <p:sldId id="273" r:id="rId14"/>
    <p:sldId id="282" r:id="rId15"/>
    <p:sldId id="276" r:id="rId16"/>
    <p:sldId id="277" r:id="rId17"/>
    <p:sldId id="278" r:id="rId18"/>
    <p:sldId id="280" r:id="rId19"/>
    <p:sldId id="279" r:id="rId20"/>
    <p:sldId id="281" r:id="rId21"/>
    <p:sldId id="283" r:id="rId22"/>
    <p:sldId id="285" r:id="rId23"/>
    <p:sldId id="291" r:id="rId24"/>
    <p:sldId id="286" r:id="rId25"/>
    <p:sldId id="287" r:id="rId26"/>
    <p:sldId id="292" r:id="rId2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D7A6263B-77A7-4BC1-9E99-E50C8394CD06}">
          <p14:sldIdLst>
            <p14:sldId id="256"/>
            <p14:sldId id="257"/>
            <p14:sldId id="259"/>
            <p14:sldId id="261"/>
            <p14:sldId id="264"/>
            <p14:sldId id="265"/>
            <p14:sldId id="266"/>
            <p14:sldId id="268"/>
            <p14:sldId id="269"/>
            <p14:sldId id="271"/>
            <p14:sldId id="284"/>
            <p14:sldId id="272"/>
            <p14:sldId id="273"/>
            <p14:sldId id="282"/>
            <p14:sldId id="276"/>
            <p14:sldId id="277"/>
            <p14:sldId id="278"/>
            <p14:sldId id="280"/>
            <p14:sldId id="279"/>
            <p14:sldId id="281"/>
            <p14:sldId id="283"/>
            <p14:sldId id="285"/>
            <p14:sldId id="291"/>
            <p14:sldId id="286"/>
            <p14:sldId id="287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91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ind. zero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sb. zero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ind. ën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37</c:v>
                </c:pt>
                <c:pt idx="1">
                  <c:v>25</c:v>
                </c:pt>
                <c:pt idx="2">
                  <c:v>70</c:v>
                </c:pt>
                <c:pt idx="3">
                  <c:v>53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sb. ën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56</c:v>
                </c:pt>
                <c:pt idx="1">
                  <c:v>45</c:v>
                </c:pt>
                <c:pt idx="2">
                  <c:v>20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15584"/>
        <c:axId val="49754496"/>
      </c:barChart>
      <c:catAx>
        <c:axId val="4731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49754496"/>
        <c:crosses val="autoZero"/>
        <c:auto val="1"/>
        <c:lblAlgn val="ctr"/>
        <c:lblOffset val="100"/>
        <c:noMultiLvlLbl val="0"/>
      </c:catAx>
      <c:valAx>
        <c:axId val="4975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15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ind. zero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sb. zero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ind. ën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37</c:v>
                </c:pt>
                <c:pt idx="1">
                  <c:v>25</c:v>
                </c:pt>
                <c:pt idx="2">
                  <c:v>70</c:v>
                </c:pt>
                <c:pt idx="3">
                  <c:v>53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sb. ën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Buzuku</c:v>
                </c:pt>
                <c:pt idx="1">
                  <c:v>Budi</c:v>
                </c:pt>
                <c:pt idx="2">
                  <c:v>Bogdani</c:v>
                </c:pt>
                <c:pt idx="3">
                  <c:v>Variboba</c:v>
                </c:pt>
              </c:strCache>
            </c:strRef>
          </c:cat>
          <c:val>
            <c:numRef>
              <c:f>Blad1!$E$2:$E$5</c:f>
              <c:numCache>
                <c:formatCode>General</c:formatCode>
                <c:ptCount val="4"/>
                <c:pt idx="0">
                  <c:v>56</c:v>
                </c:pt>
                <c:pt idx="1">
                  <c:v>45</c:v>
                </c:pt>
                <c:pt idx="2">
                  <c:v>20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82144"/>
        <c:axId val="49788032"/>
      </c:barChart>
      <c:catAx>
        <c:axId val="49782144"/>
        <c:scaling>
          <c:orientation val="minMax"/>
        </c:scaling>
        <c:delete val="0"/>
        <c:axPos val="b"/>
        <c:majorTickMark val="out"/>
        <c:minorTickMark val="none"/>
        <c:tickLblPos val="nextTo"/>
        <c:crossAx val="49788032"/>
        <c:crosses val="autoZero"/>
        <c:auto val="1"/>
        <c:lblAlgn val="ctr"/>
        <c:lblOffset val="100"/>
        <c:noMultiLvlLbl val="0"/>
      </c:catAx>
      <c:valAx>
        <c:axId val="4978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782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zero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49</c:v>
                </c:pt>
                <c:pt idx="3">
                  <c:v>14</c:v>
                </c:pt>
                <c:pt idx="4">
                  <c:v>9</c:v>
                </c:pt>
                <c:pt idx="5">
                  <c:v>13</c:v>
                </c:pt>
                <c:pt idx="6">
                  <c:v>22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ën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Blad1!$C$2:$C$9</c:f>
              <c:numCache>
                <c:formatCode>General</c:formatCode>
                <c:ptCount val="8"/>
                <c:pt idx="0">
                  <c:v>90</c:v>
                </c:pt>
                <c:pt idx="1">
                  <c:v>96</c:v>
                </c:pt>
                <c:pt idx="2">
                  <c:v>51</c:v>
                </c:pt>
                <c:pt idx="3">
                  <c:v>86</c:v>
                </c:pt>
                <c:pt idx="4">
                  <c:v>91</c:v>
                </c:pt>
                <c:pt idx="5">
                  <c:v>87</c:v>
                </c:pt>
                <c:pt idx="6">
                  <c:v>78</c:v>
                </c:pt>
                <c:pt idx="7">
                  <c:v>87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Kolom1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02432"/>
        <c:axId val="50403968"/>
      </c:barChart>
      <c:catAx>
        <c:axId val="504024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crossAx val="50403968"/>
        <c:crosses val="autoZero"/>
        <c:auto val="1"/>
        <c:lblAlgn val="ctr"/>
        <c:lblOffset val="100"/>
        <c:noMultiLvlLbl val="0"/>
      </c:catAx>
      <c:valAx>
        <c:axId val="5040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02432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zero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49</c:v>
                </c:pt>
                <c:pt idx="3">
                  <c:v>14</c:v>
                </c:pt>
                <c:pt idx="4">
                  <c:v>9</c:v>
                </c:pt>
                <c:pt idx="5">
                  <c:v>13</c:v>
                </c:pt>
                <c:pt idx="6">
                  <c:v>22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ën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Blad1!$C$2:$C$9</c:f>
              <c:numCache>
                <c:formatCode>General</c:formatCode>
                <c:ptCount val="8"/>
                <c:pt idx="0">
                  <c:v>90</c:v>
                </c:pt>
                <c:pt idx="1">
                  <c:v>96</c:v>
                </c:pt>
                <c:pt idx="2">
                  <c:v>51</c:v>
                </c:pt>
                <c:pt idx="3">
                  <c:v>86</c:v>
                </c:pt>
                <c:pt idx="4">
                  <c:v>91</c:v>
                </c:pt>
                <c:pt idx="5">
                  <c:v>87</c:v>
                </c:pt>
                <c:pt idx="6">
                  <c:v>78</c:v>
                </c:pt>
                <c:pt idx="7">
                  <c:v>87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Kolom1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Buzuku ind. (n=52)</c:v>
                </c:pt>
                <c:pt idx="1">
                  <c:v>Buzuku sb. (n=74)</c:v>
                </c:pt>
                <c:pt idx="2">
                  <c:v>Budi ind. (n=72)</c:v>
                </c:pt>
                <c:pt idx="3">
                  <c:v>Budi sb. (n=78)</c:v>
                </c:pt>
                <c:pt idx="4">
                  <c:v>Bogdani ind. (n=78)</c:v>
                </c:pt>
                <c:pt idx="5">
                  <c:v>Bogdani sb. (n=23)</c:v>
                </c:pt>
                <c:pt idx="6">
                  <c:v>Var. ind. (n=32)</c:v>
                </c:pt>
                <c:pt idx="7">
                  <c:v>Var. sb. (n=15)</c:v>
                </c:pt>
              </c:strCache>
            </c:strRef>
          </c:cat>
          <c:val>
            <c:numRef>
              <c:f>Blad1!$D$2:$D$9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23296"/>
        <c:axId val="50424832"/>
      </c:barChart>
      <c:catAx>
        <c:axId val="5042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50424832"/>
        <c:crosses val="autoZero"/>
        <c:auto val="1"/>
        <c:lblAlgn val="ctr"/>
        <c:lblOffset val="100"/>
        <c:noMultiLvlLbl val="0"/>
      </c:catAx>
      <c:valAx>
        <c:axId val="5042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423296"/>
        <c:crosses val="autoZero"/>
        <c:crossBetween val="between"/>
      </c:valAx>
    </c:plotArea>
    <c:legend>
      <c:legendPos val="l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Buzuku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91</c:v>
                </c:pt>
                <c:pt idx="1">
                  <c:v>100</c:v>
                </c:pt>
                <c:pt idx="2">
                  <c:v>98</c:v>
                </c:pt>
                <c:pt idx="3">
                  <c:v>92</c:v>
                </c:pt>
                <c:pt idx="4">
                  <c:v>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Budi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37</c:v>
                </c:pt>
                <c:pt idx="1">
                  <c:v>67</c:v>
                </c:pt>
                <c:pt idx="2">
                  <c:v>62</c:v>
                </c:pt>
                <c:pt idx="3">
                  <c:v>80</c:v>
                </c:pt>
                <c:pt idx="4">
                  <c:v>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Bogdani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70</c:v>
                </c:pt>
                <c:pt idx="1">
                  <c:v>100</c:v>
                </c:pt>
                <c:pt idx="2">
                  <c:v>93</c:v>
                </c:pt>
                <c:pt idx="3">
                  <c:v>75</c:v>
                </c:pt>
                <c:pt idx="4">
                  <c:v>90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Variboba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71</c:v>
                </c:pt>
                <c:pt idx="1">
                  <c:v>89</c:v>
                </c:pt>
                <c:pt idx="2">
                  <c:v>81</c:v>
                </c:pt>
                <c:pt idx="3">
                  <c:v>100</c:v>
                </c:pt>
                <c:pt idx="4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29632"/>
        <c:axId val="50231552"/>
      </c:lineChart>
      <c:catAx>
        <c:axId val="5022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0231552"/>
        <c:crosses val="autoZero"/>
        <c:auto val="1"/>
        <c:lblAlgn val="ctr"/>
        <c:lblOffset val="100"/>
        <c:noMultiLvlLbl val="0"/>
      </c:catAx>
      <c:valAx>
        <c:axId val="5023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229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chemeClr val="accent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aseline="0">
                <a:solidFill>
                  <a:srgbClr val="92D050"/>
                </a:solidFill>
              </a:defRPr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Buzuku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91</c:v>
                </c:pt>
                <c:pt idx="1">
                  <c:v>100</c:v>
                </c:pt>
                <c:pt idx="2">
                  <c:v>98</c:v>
                </c:pt>
                <c:pt idx="3">
                  <c:v>92</c:v>
                </c:pt>
                <c:pt idx="4">
                  <c:v>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Budi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37</c:v>
                </c:pt>
                <c:pt idx="1">
                  <c:v>67</c:v>
                </c:pt>
                <c:pt idx="2">
                  <c:v>62</c:v>
                </c:pt>
                <c:pt idx="3">
                  <c:v>80</c:v>
                </c:pt>
                <c:pt idx="4">
                  <c:v>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Bogdani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70</c:v>
                </c:pt>
                <c:pt idx="1">
                  <c:v>100</c:v>
                </c:pt>
                <c:pt idx="2">
                  <c:v>93</c:v>
                </c:pt>
                <c:pt idx="3">
                  <c:v>75</c:v>
                </c:pt>
                <c:pt idx="4">
                  <c:v>90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Variboba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Blad1!$A$2:$A$6</c:f>
              <c:strCache>
                <c:ptCount val="5"/>
                <c:pt idx="0">
                  <c:v>1sg</c:v>
                </c:pt>
                <c:pt idx="1">
                  <c:v>2sg</c:v>
                </c:pt>
                <c:pt idx="2">
                  <c:v>3sg</c:v>
                </c:pt>
                <c:pt idx="3">
                  <c:v>1p</c:v>
                </c:pt>
                <c:pt idx="4">
                  <c:v>3p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71</c:v>
                </c:pt>
                <c:pt idx="1">
                  <c:v>89</c:v>
                </c:pt>
                <c:pt idx="2">
                  <c:v>81</c:v>
                </c:pt>
                <c:pt idx="3">
                  <c:v>100</c:v>
                </c:pt>
                <c:pt idx="4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64704"/>
        <c:axId val="50283264"/>
      </c:lineChart>
      <c:catAx>
        <c:axId val="50264704"/>
        <c:scaling>
          <c:orientation val="minMax"/>
        </c:scaling>
        <c:delete val="0"/>
        <c:axPos val="b"/>
        <c:majorTickMark val="out"/>
        <c:minorTickMark val="none"/>
        <c:tickLblPos val="nextTo"/>
        <c:crossAx val="50283264"/>
        <c:crosses val="autoZero"/>
        <c:auto val="1"/>
        <c:lblAlgn val="ctr"/>
        <c:lblOffset val="100"/>
        <c:noMultiLvlLbl val="0"/>
      </c:catAx>
      <c:valAx>
        <c:axId val="5028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2647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chemeClr val="accent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aseline="0">
                <a:solidFill>
                  <a:srgbClr val="92D050"/>
                </a:solidFill>
              </a:defRPr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</cdr:x>
      <cdr:y>0.29446</cdr:y>
    </cdr:from>
    <cdr:to>
      <cdr:x>0.47375</cdr:x>
      <cdr:y>0.97859</cdr:y>
    </cdr:to>
    <cdr:sp macro="" textlink="">
      <cdr:nvSpPr>
        <cdr:cNvPr id="2" name="Ovaal 1"/>
        <cdr:cNvSpPr/>
      </cdr:nvSpPr>
      <cdr:spPr>
        <a:xfrm xmlns:a="http://schemas.openxmlformats.org/drawingml/2006/main">
          <a:off x="2674640" y="1332702"/>
          <a:ext cx="1224136" cy="3096344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0.5175</cdr:x>
      <cdr:y>0.05405</cdr:y>
    </cdr:from>
    <cdr:to>
      <cdr:x>0.66625</cdr:x>
      <cdr:y>1</cdr:y>
    </cdr:to>
    <cdr:sp macro="" textlink="">
      <cdr:nvSpPr>
        <cdr:cNvPr id="3" name="Ovaal 2"/>
        <cdr:cNvSpPr/>
      </cdr:nvSpPr>
      <cdr:spPr>
        <a:xfrm xmlns:a="http://schemas.openxmlformats.org/drawingml/2006/main">
          <a:off x="4258816" y="244624"/>
          <a:ext cx="1224136" cy="428133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0.70125</cdr:x>
      <cdr:y>0.2927</cdr:y>
    </cdr:from>
    <cdr:to>
      <cdr:x>0.85</cdr:x>
      <cdr:y>1</cdr:y>
    </cdr:to>
    <cdr:sp macro="" textlink="">
      <cdr:nvSpPr>
        <cdr:cNvPr id="4" name="Ovaal 3"/>
        <cdr:cNvSpPr/>
      </cdr:nvSpPr>
      <cdr:spPr>
        <a:xfrm xmlns:a="http://schemas.openxmlformats.org/drawingml/2006/main">
          <a:off x="5770984" y="1324744"/>
          <a:ext cx="1224136" cy="320121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</cdr:x>
      <cdr:y>0.26088</cdr:y>
    </cdr:from>
    <cdr:to>
      <cdr:x>0.5875</cdr:x>
      <cdr:y>0.97683</cdr:y>
    </cdr:to>
    <cdr:sp macro="" textlink="">
      <cdr:nvSpPr>
        <cdr:cNvPr id="2" name="Ovaal 1"/>
        <cdr:cNvSpPr/>
      </cdr:nvSpPr>
      <cdr:spPr>
        <a:xfrm xmlns:a="http://schemas.openxmlformats.org/drawingml/2006/main">
          <a:off x="2962672" y="1180728"/>
          <a:ext cx="1872234" cy="32403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l-NL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</cdr:x>
      <cdr:y>0.14136</cdr:y>
    </cdr:from>
    <cdr:to>
      <cdr:x>0.47375</cdr:x>
      <cdr:y>0.22091</cdr:y>
    </cdr:to>
    <cdr:sp macro="" textlink="">
      <cdr:nvSpPr>
        <cdr:cNvPr id="2" name="Ovaal 1"/>
        <cdr:cNvSpPr/>
      </cdr:nvSpPr>
      <cdr:spPr>
        <a:xfrm xmlns:a="http://schemas.openxmlformats.org/drawingml/2006/main">
          <a:off x="3538736" y="639796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0.7275</cdr:x>
      <cdr:y>0.28618</cdr:y>
    </cdr:from>
    <cdr:to>
      <cdr:x>0.77125</cdr:x>
      <cdr:y>0.36573</cdr:y>
    </cdr:to>
    <cdr:sp macro="" textlink="">
      <cdr:nvSpPr>
        <cdr:cNvPr id="3" name="Ovaal 2"/>
        <cdr:cNvSpPr/>
      </cdr:nvSpPr>
      <cdr:spPr>
        <a:xfrm xmlns:a="http://schemas.openxmlformats.org/drawingml/2006/main">
          <a:off x="5987008" y="1295222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0.43</cdr:x>
      <cdr:y>0.41998</cdr:y>
    </cdr:from>
    <cdr:to>
      <cdr:x>0.47375</cdr:x>
      <cdr:y>0.49953</cdr:y>
    </cdr:to>
    <cdr:sp macro="" textlink="">
      <cdr:nvSpPr>
        <cdr:cNvPr id="4" name="Ovaal 3"/>
        <cdr:cNvSpPr/>
      </cdr:nvSpPr>
      <cdr:spPr>
        <a:xfrm xmlns:a="http://schemas.openxmlformats.org/drawingml/2006/main">
          <a:off x="3538736" y="1900808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0.7275</cdr:x>
      <cdr:y>0.20825</cdr:y>
    </cdr:from>
    <cdr:to>
      <cdr:x>0.77125</cdr:x>
      <cdr:y>0.2878</cdr:y>
    </cdr:to>
    <cdr:sp macro="" textlink="">
      <cdr:nvSpPr>
        <cdr:cNvPr id="5" name="Ovaal 4"/>
        <cdr:cNvSpPr/>
      </cdr:nvSpPr>
      <cdr:spPr>
        <a:xfrm xmlns:a="http://schemas.openxmlformats.org/drawingml/2006/main">
          <a:off x="5987008" y="942535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0.43</cdr:x>
      <cdr:y>0.20579</cdr:y>
    </cdr:from>
    <cdr:to>
      <cdr:x>0.47375</cdr:x>
      <cdr:y>0.28534</cdr:y>
    </cdr:to>
    <cdr:sp macro="" textlink="">
      <cdr:nvSpPr>
        <cdr:cNvPr id="6" name="Ovaal 5"/>
        <cdr:cNvSpPr/>
      </cdr:nvSpPr>
      <cdr:spPr>
        <a:xfrm xmlns:a="http://schemas.openxmlformats.org/drawingml/2006/main">
          <a:off x="3538736" y="931416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0.73625</cdr:x>
      <cdr:y>0.21315</cdr:y>
    </cdr:from>
    <cdr:to>
      <cdr:x>0.78</cdr:x>
      <cdr:y>0.2927</cdr:y>
    </cdr:to>
    <cdr:sp macro="" textlink="">
      <cdr:nvSpPr>
        <cdr:cNvPr id="7" name="Ovaal 6"/>
        <cdr:cNvSpPr/>
      </cdr:nvSpPr>
      <cdr:spPr>
        <a:xfrm xmlns:a="http://schemas.openxmlformats.org/drawingml/2006/main">
          <a:off x="6059016" y="964704"/>
          <a:ext cx="360040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>
            <a:alpha val="0"/>
          </a:schemeClr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nl-NL"/>
        </a:p>
      </cdr:txBody>
    </cdr:sp>
  </cdr:relSizeAnchor>
  <cdr:relSizeAnchor xmlns:cdr="http://schemas.openxmlformats.org/drawingml/2006/chartDrawing">
    <cdr:from>
      <cdr:x>0.1675</cdr:x>
      <cdr:y>0.64272</cdr:y>
    </cdr:from>
    <cdr:to>
      <cdr:x>0.22</cdr:x>
      <cdr:y>0.68352</cdr:y>
    </cdr:to>
    <cdr:cxnSp macro="">
      <cdr:nvCxnSpPr>
        <cdr:cNvPr id="9" name="Rechte verbindingslijn met pijl 8"/>
        <cdr:cNvCxnSpPr/>
      </cdr:nvCxnSpPr>
      <cdr:spPr>
        <a:xfrm xmlns:a="http://schemas.openxmlformats.org/drawingml/2006/main" flipH="1" flipV="1">
          <a:off x="1378496" y="2908920"/>
          <a:ext cx="432048" cy="184666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CE9AA-E7ED-49F3-9812-9639BC2AE9DF}" type="datetimeFigureOut">
              <a:rPr lang="nl-NL" smtClean="0"/>
              <a:t>1-11-2014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D058-3BD4-4BA4-958C-18E160127F2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84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ACC06-A73C-4D44-A19C-87111F5B4BAA}" type="datetimeFigureOut">
              <a:rPr lang="nl-NL" smtClean="0"/>
              <a:t>1-11-2014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52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988E0-F4A1-476E-9763-B8FB1CE9471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89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77C99-DD51-4B35-A59A-4AC079A90546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3"/>
          </p:nvPr>
        </p:nvSpPr>
        <p:spPr>
          <a:xfrm>
            <a:off x="8459788" y="6597650"/>
            <a:ext cx="914400" cy="914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72F3-75BE-4C95-A9BC-374E787D8E81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4821-E3A1-4161-A877-18BD38C5F2F8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31C9-554A-40FF-977F-6772D916A91B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3CF642A2-230A-4733-9120-3533A658450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E033-4933-4619-B0E6-8F44E98FD379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A00E-1B2B-49C7-9E90-B58BD2F3C8B8}" type="datetime1">
              <a:rPr lang="nl-NL" smtClean="0"/>
              <a:t>1-11-2014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D59-9D2D-4B9C-8FD3-6B658967775A}" type="datetime1">
              <a:rPr lang="nl-NL" smtClean="0"/>
              <a:t>1-11-2014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1625-EFB0-419A-A85A-F123F747BC2D}" type="datetime1">
              <a:rPr lang="nl-NL" smtClean="0"/>
              <a:t>1-11-2014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BF50-611D-4FE5-8C4B-86732BC1D3FF}" type="datetime1">
              <a:rPr lang="nl-NL" smtClean="0"/>
              <a:t>1-11-2014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CF0-4CBD-4D87-A6A3-558A98E68C7F}" type="datetime1">
              <a:rPr lang="nl-NL" smtClean="0"/>
              <a:t>1-11-2014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14E-072D-4C7A-A1E1-A21B125760C7}" type="datetime1">
              <a:rPr lang="nl-NL" smtClean="0"/>
              <a:t>1-11-2014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544F876-4989-452F-9D88-69B7A3CB6544}" type="datetime1">
              <a:rPr lang="nl-NL" smtClean="0"/>
              <a:t>1-11-2014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F642A2-230A-4733-9120-3533A658450D}" type="slidenum">
              <a:rPr lang="nl-NL" smtClean="0"/>
              <a:pPr/>
              <a:t>‹#›</a:t>
            </a:fld>
            <a:r>
              <a:rPr lang="nl-NL" smtClean="0"/>
              <a:t>of 30</a:t>
            </a:r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Old Albanian presents in -</a:t>
            </a:r>
            <a:r>
              <a:rPr lang="en-US" b="1" i="1" smtClean="0"/>
              <a:t>ën</a:t>
            </a:r>
            <a:endParaRPr lang="nl-NL" b="1" i="1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868143" y="4221088"/>
            <a:ext cx="3096345" cy="1152128"/>
          </a:xfrm>
        </p:spPr>
        <p:txBody>
          <a:bodyPr>
            <a:normAutofit fontScale="47500" lnSpcReduction="20000"/>
          </a:bodyPr>
          <a:lstStyle/>
          <a:p>
            <a:r>
              <a:rPr lang="en-US" sz="3300" smtClean="0"/>
              <a:t>Michiel de Vaan</a:t>
            </a:r>
            <a:r>
              <a:rPr lang="en-US" sz="3300" baseline="30000" smtClean="0"/>
              <a:t>1</a:t>
            </a:r>
          </a:p>
          <a:p>
            <a:r>
              <a:rPr lang="en-US" sz="3300" i="1" smtClean="0"/>
              <a:t>Sprache und Kultur der Albaner</a:t>
            </a:r>
          </a:p>
          <a:p>
            <a:r>
              <a:rPr lang="en-US" sz="3300" smtClean="0"/>
              <a:t>5-7 June 2014, Pogradec (Albania)</a:t>
            </a:r>
          </a:p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580112" y="6021288"/>
            <a:ext cx="3419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30000" smtClean="0">
                <a:solidFill>
                  <a:srgbClr val="FFFFFF"/>
                </a:solidFill>
              </a:rPr>
              <a:t>1</a:t>
            </a:r>
            <a:r>
              <a:rPr lang="en-US" sz="1600" smtClean="0">
                <a:solidFill>
                  <a:srgbClr val="FFFFFF"/>
                </a:solidFill>
              </a:rPr>
              <a:t> Leiden University;</a:t>
            </a:r>
          </a:p>
          <a:p>
            <a:r>
              <a:rPr lang="en-US" sz="1600" smtClean="0">
                <a:solidFill>
                  <a:srgbClr val="FFFFFF"/>
                </a:solidFill>
              </a:rPr>
              <a:t>From 1.9.14</a:t>
            </a:r>
            <a:r>
              <a:rPr lang="nl-NL" sz="1600" smtClean="0">
                <a:solidFill>
                  <a:srgbClr val="FFFFFF"/>
                </a:solidFill>
              </a:rPr>
              <a:t>:</a:t>
            </a:r>
            <a:r>
              <a:rPr lang="en-US" sz="1600" smtClean="0">
                <a:solidFill>
                  <a:srgbClr val="FFFFFF"/>
                </a:solidFill>
              </a:rPr>
              <a:t> Université </a:t>
            </a:r>
            <a:r>
              <a:rPr lang="en-US" sz="1600">
                <a:solidFill>
                  <a:srgbClr val="FFFFFF"/>
                </a:solidFill>
              </a:rPr>
              <a:t>de </a:t>
            </a:r>
            <a:r>
              <a:rPr lang="en-US" sz="1600" smtClean="0">
                <a:solidFill>
                  <a:srgbClr val="FFFFFF"/>
                </a:solidFill>
              </a:rPr>
              <a:t>Lausanne</a:t>
            </a:r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8304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smtClean="0"/>
              <a:t>Percentage of </a:t>
            </a:r>
            <a:r>
              <a:rPr lang="en-US" sz="4000" b="1" i="1" smtClean="0">
                <a:solidFill>
                  <a:srgbClr val="C00000"/>
                </a:solidFill>
                <a:effectLst/>
              </a:rPr>
              <a:t>zero</a:t>
            </a:r>
            <a:r>
              <a:rPr lang="en-US" sz="2000" smtClean="0">
                <a:latin typeface="+mn-lt"/>
              </a:rPr>
              <a:t> </a:t>
            </a:r>
            <a:r>
              <a:rPr lang="en-US" sz="4000" smtClean="0">
                <a:cs typeface="Times New Roman"/>
              </a:rPr>
              <a:t>and </a:t>
            </a:r>
            <a:r>
              <a:rPr lang="en-US" sz="4000" b="1" i="1" smtClean="0">
                <a:solidFill>
                  <a:srgbClr val="002060"/>
                </a:solidFill>
                <a:effectLst/>
                <a:cs typeface="Times New Roman"/>
              </a:rPr>
              <a:t>-ën </a:t>
            </a:r>
            <a:r>
              <a:rPr lang="en-US" sz="4000" smtClean="0">
                <a:cs typeface="Times New Roman"/>
              </a:rPr>
              <a:t>per author</a:t>
            </a:r>
            <a:br>
              <a:rPr lang="en-US" sz="4000" smtClean="0">
                <a:cs typeface="Times New Roman"/>
              </a:rPr>
            </a:br>
            <a:r>
              <a:rPr lang="en-US" sz="4000" smtClean="0">
                <a:cs typeface="Times New Roman"/>
              </a:rPr>
              <a:t>(in verbs that have </a:t>
            </a:r>
            <a:r>
              <a:rPr lang="en-US" sz="4000" i="1" smtClean="0">
                <a:cs typeface="Times New Roman"/>
              </a:rPr>
              <a:t>ën-</a:t>
            </a:r>
            <a:r>
              <a:rPr lang="en-US" sz="4000" smtClean="0">
                <a:cs typeface="Times New Roman"/>
              </a:rPr>
              <a:t>forms)</a:t>
            </a: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1989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10</a:t>
            </a:fld>
            <a:r>
              <a:rPr lang="nl-NL" smtClean="0"/>
              <a:t> of 25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4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smtClean="0"/>
              <a:t>The </a:t>
            </a:r>
            <a:r>
              <a:rPr lang="en-US" sz="4000" b="1" i="1" smtClean="0">
                <a:solidFill>
                  <a:srgbClr val="002060"/>
                </a:solidFill>
                <a:effectLst/>
                <a:cs typeface="Times New Roman"/>
              </a:rPr>
              <a:t>ën </a:t>
            </a:r>
            <a:r>
              <a:rPr lang="en-US" sz="4000" smtClean="0">
                <a:cs typeface="Times New Roman"/>
              </a:rPr>
              <a:t>-endings</a:t>
            </a:r>
            <a:r>
              <a:rPr lang="en-US" sz="4000">
                <a:cs typeface="Times New Roman"/>
              </a:rPr>
              <a:t> </a:t>
            </a:r>
            <a:r>
              <a:rPr lang="en-US" sz="4000" smtClean="0">
                <a:cs typeface="Times New Roman"/>
              </a:rPr>
              <a:t>predominate</a:t>
            </a: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3210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al 2"/>
          <p:cNvSpPr/>
          <p:nvPr/>
        </p:nvSpPr>
        <p:spPr>
          <a:xfrm>
            <a:off x="1475656" y="2924944"/>
            <a:ext cx="1224136" cy="3096344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4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4000" i="1"/>
              <a:t>Z</a:t>
            </a:r>
            <a:r>
              <a:rPr lang="en-US" sz="4000" i="1" smtClean="0"/>
              <a:t>ero</a:t>
            </a:r>
            <a:r>
              <a:rPr lang="en-US" sz="2000" smtClean="0"/>
              <a:t> </a:t>
            </a:r>
            <a:r>
              <a:rPr lang="en-US" sz="4000">
                <a:cs typeface="Times New Roman"/>
              </a:rPr>
              <a:t>and </a:t>
            </a:r>
            <a:r>
              <a:rPr lang="en-US" sz="4000" smtClean="0">
                <a:cs typeface="Times New Roman"/>
              </a:rPr>
              <a:t>-</a:t>
            </a:r>
            <a:r>
              <a:rPr lang="en-US" sz="4000" i="1" smtClean="0">
                <a:cs typeface="Times New Roman"/>
              </a:rPr>
              <a:t>ën </a:t>
            </a:r>
            <a:r>
              <a:rPr lang="en-US" sz="4000" smtClean="0">
                <a:cs typeface="Times New Roman"/>
              </a:rPr>
              <a:t>in</a:t>
            </a:r>
            <a:r>
              <a:rPr lang="en-US" sz="4000" i="1" smtClean="0">
                <a:cs typeface="Times New Roman"/>
              </a:rPr>
              <a:t> %</a:t>
            </a:r>
            <a:br>
              <a:rPr lang="en-US" sz="4000" i="1" smtClean="0">
                <a:cs typeface="Times New Roman"/>
              </a:rPr>
            </a:br>
            <a:r>
              <a:rPr lang="en-US" sz="4000" smtClean="0">
                <a:cs typeface="Times New Roman"/>
              </a:rPr>
              <a:t>Indicative vs. Subjunctive</a:t>
            </a:r>
            <a:r>
              <a:rPr lang="en-US">
                <a:cs typeface="Times New Roman"/>
              </a:rPr>
              <a:t/>
            </a:r>
            <a:br>
              <a:rPr lang="en-US">
                <a:cs typeface="Times New Roman"/>
              </a:rPr>
            </a:b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311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3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Budi:</a:t>
            </a:r>
            <a:r>
              <a:rPr lang="en-US" sz="4000" i="1" smtClean="0">
                <a:cs typeface="Times New Roman"/>
              </a:rPr>
              <a:t/>
            </a:r>
            <a:br>
              <a:rPr lang="en-US" sz="4000" i="1" smtClean="0">
                <a:cs typeface="Times New Roman"/>
              </a:rPr>
            </a:br>
            <a:r>
              <a:rPr lang="en-US" sz="4000" i="1" smtClean="0">
                <a:cs typeface="Times New Roman"/>
              </a:rPr>
              <a:t>-ën </a:t>
            </a:r>
            <a:r>
              <a:rPr lang="en-US" sz="4000" smtClean="0">
                <a:cs typeface="Times New Roman"/>
              </a:rPr>
              <a:t>most frequent in subjunctive</a:t>
            </a:r>
            <a:r>
              <a:rPr lang="en-US">
                <a:cs typeface="Times New Roman"/>
              </a:rPr>
              <a:t/>
            </a:r>
            <a:br>
              <a:rPr lang="en-US">
                <a:cs typeface="Times New Roman"/>
              </a:rPr>
            </a:b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80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Within individual verbs in Budi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E.g. </a:t>
            </a:r>
            <a:r>
              <a:rPr lang="en-US" i="1" smtClean="0">
                <a:solidFill>
                  <a:schemeClr val="tx1"/>
                </a:solidFill>
              </a:rPr>
              <a:t>dëlir </a:t>
            </a:r>
            <a:r>
              <a:rPr lang="en-US" smtClean="0">
                <a:solidFill>
                  <a:schemeClr val="tx1"/>
                </a:solidFill>
              </a:rPr>
              <a:t>‘to cleanse’</a:t>
            </a:r>
            <a:endParaRPr lang="nl-NL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	</a:t>
            </a:r>
            <a:r>
              <a:rPr lang="nl-NL" smtClean="0">
                <a:solidFill>
                  <a:schemeClr val="tx1"/>
                </a:solidFill>
              </a:rPr>
              <a:t>3s.ind. </a:t>
            </a:r>
            <a:r>
              <a:rPr lang="nl-NL" i="1" smtClean="0">
                <a:solidFill>
                  <a:schemeClr val="tx1"/>
                </a:solidFill>
              </a:rPr>
              <a:t>dël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īr</a:t>
            </a:r>
            <a:r>
              <a:rPr lang="nl-NL" smtClean="0">
                <a:solidFill>
                  <a:schemeClr val="tx1"/>
                </a:solidFill>
                <a:cs typeface="Times New Roman"/>
              </a:rPr>
              <a:t>, 3p. 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dëlīrënë</a:t>
            </a:r>
          </a:p>
          <a:p>
            <a:pPr marL="0" indent="0">
              <a:buNone/>
            </a:pPr>
            <a:r>
              <a:rPr lang="nl-NL" i="1">
                <a:solidFill>
                  <a:schemeClr val="tx1"/>
                </a:solidFill>
                <a:cs typeface="Times New Roman"/>
              </a:rPr>
              <a:t>	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		</a:t>
            </a:r>
            <a:r>
              <a:rPr lang="nl-NL" smtClean="0">
                <a:solidFill>
                  <a:schemeClr val="tx1"/>
                </a:solidFill>
                <a:cs typeface="Times New Roman"/>
              </a:rPr>
              <a:t>vs.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  <a:cs typeface="Times New Roman"/>
              </a:rPr>
              <a:t>	</a:t>
            </a:r>
            <a:r>
              <a:rPr lang="nl-NL" smtClean="0">
                <a:solidFill>
                  <a:schemeClr val="tx1"/>
                </a:solidFill>
                <a:cs typeface="Times New Roman"/>
              </a:rPr>
              <a:t>	2s.sb. 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dëlīr</a:t>
            </a:r>
            <a:r>
              <a:rPr lang="nl-NL" b="1" i="1" smtClean="0">
                <a:solidFill>
                  <a:schemeClr val="tx1"/>
                </a:solidFill>
                <a:cs typeface="Times New Roman"/>
              </a:rPr>
              <a:t>njësh</a:t>
            </a:r>
            <a:r>
              <a:rPr lang="nl-NL" smtClean="0">
                <a:solidFill>
                  <a:schemeClr val="tx1"/>
                </a:solidFill>
                <a:cs typeface="Times New Roman"/>
              </a:rPr>
              <a:t>, 3s. 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dëlīr</a:t>
            </a:r>
            <a:r>
              <a:rPr lang="nl-NL" b="1" i="1" smtClean="0">
                <a:solidFill>
                  <a:schemeClr val="tx1"/>
                </a:solidFill>
                <a:cs typeface="Times New Roman"/>
              </a:rPr>
              <a:t>një</a:t>
            </a:r>
            <a:endParaRPr lang="nl-NL" b="1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Similarly for </a:t>
            </a:r>
            <a:r>
              <a:rPr lang="nl-NL" i="1" smtClean="0">
                <a:solidFill>
                  <a:schemeClr val="tx1"/>
                </a:solidFill>
              </a:rPr>
              <a:t>godit, mbush, n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çel, </a:t>
            </a:r>
            <a:r>
              <a:rPr lang="nl-NL" i="1" smtClean="0">
                <a:solidFill>
                  <a:schemeClr val="tx1"/>
                </a:solidFill>
              </a:rPr>
              <a:t>nxit, vesh</a:t>
            </a:r>
            <a:endParaRPr lang="nl-NL" smtClean="0">
              <a:solidFill>
                <a:schemeClr val="tx1"/>
              </a:solidFill>
            </a:endParaRPr>
          </a:p>
          <a:p>
            <a:endParaRPr lang="nl-NL">
              <a:solidFill>
                <a:schemeClr val="tx1"/>
              </a:solidFill>
            </a:endParaRPr>
          </a:p>
          <a:p>
            <a:r>
              <a:rPr lang="nl-NL" smtClean="0">
                <a:solidFill>
                  <a:schemeClr val="tx1"/>
                </a:solidFill>
              </a:rPr>
              <a:t>Reminiscent of Frascineto variation (Glaser 1991):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3s.ind./sb. </a:t>
            </a:r>
            <a:r>
              <a:rPr lang="nl-NL" i="1" smtClean="0">
                <a:solidFill>
                  <a:schemeClr val="tx1"/>
                </a:solidFill>
              </a:rPr>
              <a:t>njoh</a:t>
            </a:r>
            <a:r>
              <a:rPr lang="nl-NL" smtClean="0">
                <a:solidFill>
                  <a:schemeClr val="tx1"/>
                </a:solidFill>
              </a:rPr>
              <a:t>, sb. </a:t>
            </a:r>
            <a:r>
              <a:rPr lang="nl-NL" i="1" smtClean="0">
                <a:solidFill>
                  <a:schemeClr val="tx1"/>
                </a:solidFill>
              </a:rPr>
              <a:t>njohenj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7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smtClean="0"/>
              <a:t>% of </a:t>
            </a:r>
            <a:r>
              <a:rPr lang="nl-NL" sz="4000" i="1" smtClean="0"/>
              <a:t>ën</a:t>
            </a:r>
            <a:r>
              <a:rPr lang="nl-NL" sz="4000" smtClean="0"/>
              <a:t>-endings per person/number</a:t>
            </a:r>
            <a:endParaRPr lang="nl-NL" sz="400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2452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2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smtClean="0"/>
              <a:t>Nodes in the previous graph based on n &gt; 20</a:t>
            </a:r>
            <a:endParaRPr lang="nl-NL" sz="400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495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al 2"/>
          <p:cNvSpPr/>
          <p:nvPr/>
        </p:nvSpPr>
        <p:spPr>
          <a:xfrm>
            <a:off x="1547664" y="2564904"/>
            <a:ext cx="360040" cy="360040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267744" y="4509120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mtClean="0"/>
              <a:t>n=16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8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The Imperfect in Buzuku and Budi</a:t>
            </a: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276822"/>
              </p:ext>
            </p:extLst>
          </p:nvPr>
        </p:nvGraphicFramePr>
        <p:xfrm>
          <a:off x="467544" y="1916832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645840"/>
                <a:gridCol w="2016224"/>
                <a:gridCol w="1975168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aseline="0" smtClean="0"/>
                        <a:t>imperfect indicative + subj.</a:t>
                      </a:r>
                    </a:p>
                    <a:p>
                      <a:r>
                        <a:rPr lang="nl-NL" baseline="0" smtClean="0"/>
                        <a:t>in Buzuku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mtClean="0"/>
                        <a:t>impf.</a:t>
                      </a:r>
                      <a:r>
                        <a:rPr lang="nl-NL" baseline="0" smtClean="0"/>
                        <a:t> ind. + subj. </a:t>
                      </a:r>
                    </a:p>
                    <a:p>
                      <a:r>
                        <a:rPr lang="nl-NL" baseline="0" smtClean="0"/>
                        <a:t>in Budi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C-stems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ËN-stems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C-stems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ËN-stems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1sg.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ë</a:t>
                      </a:r>
                      <a:endParaRPr lang="nl-NL" i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nj-ë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unattested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inj-ë</a:t>
                      </a:r>
                      <a:r>
                        <a:rPr lang="nl-NL" i="1" baseline="0" smtClean="0"/>
                        <a:t> </a:t>
                      </a:r>
                      <a:r>
                        <a:rPr lang="nl-NL" i="0" baseline="0" smtClean="0"/>
                        <a:t>(?)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2sg.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nj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e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(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j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)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nj-e(j)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unattested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ën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</a:p>
                    <a:p>
                      <a:r>
                        <a:rPr lang="nl-NL" smtClean="0">
                          <a:latin typeface="+mn-lt"/>
                          <a:cs typeface="Times New Roman"/>
                        </a:rPr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te</a:t>
                      </a:r>
                      <a:endParaRPr lang="nl-NL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ën</a:t>
                      </a:r>
                    </a:p>
                    <a:p>
                      <a:r>
                        <a:rPr lang="nl-NL" i="1" smtClean="0"/>
                        <a:t>-ën-te</a:t>
                      </a:r>
                    </a:p>
                    <a:p>
                      <a:r>
                        <a:rPr lang="nl-NL" i="1" smtClean="0"/>
                        <a:t>-te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1pl.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īm</a:t>
                      </a:r>
                      <a:endParaRPr lang="nl-NL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-nj-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</a:t>
                      </a:r>
                      <a:r>
                        <a:rPr lang="nl-NL" i="1" smtClean="0"/>
                        <a:t>m</a:t>
                      </a:r>
                      <a:endParaRPr lang="nl-NL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/>
                        <a:t>-</a:t>
                      </a:r>
                      <a:r>
                        <a:rPr lang="nl-NL" i="1" smtClean="0"/>
                        <a:t>nj</a:t>
                      </a:r>
                      <a:r>
                        <a:rPr lang="nl-NL" smtClean="0"/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īmë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2pl.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</a:t>
                      </a:r>
                      <a:r>
                        <a:rPr lang="nl-NL" smtClean="0"/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ītë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-nj-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ītë</a:t>
                      </a:r>
                      <a:endParaRPr lang="nl-NL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/>
                        <a:t>-</a:t>
                      </a:r>
                      <a:r>
                        <a:rPr lang="nl-NL" i="1" smtClean="0"/>
                        <a:t>nj</a:t>
                      </a:r>
                      <a:r>
                        <a:rPr lang="nl-NL" smtClean="0"/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ītë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unattested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në</a:t>
                      </a:r>
                    </a:p>
                    <a:p>
                      <a:r>
                        <a:rPr lang="nl-NL" i="1" smtClean="0"/>
                        <a:t>-nj-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īnë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-nj-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</a:t>
                      </a:r>
                      <a:r>
                        <a:rPr lang="nl-NL" i="1" smtClean="0"/>
                        <a:t>në</a:t>
                      </a:r>
                      <a:endParaRPr lang="nl-NL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/>
                        <a:t>-</a:t>
                      </a:r>
                      <a:r>
                        <a:rPr lang="nl-NL" i="1" smtClean="0"/>
                        <a:t>në</a:t>
                      </a:r>
                    </a:p>
                    <a:p>
                      <a:pPr algn="l"/>
                      <a:r>
                        <a:rPr lang="nl-NL" smtClean="0"/>
                        <a:t>-</a:t>
                      </a:r>
                      <a:r>
                        <a:rPr lang="nl-NL" i="1" smtClean="0"/>
                        <a:t>nj</a:t>
                      </a:r>
                      <a:r>
                        <a:rPr lang="nl-NL" smtClean="0"/>
                        <a:t>-</a:t>
                      </a:r>
                      <a:r>
                        <a:rPr lang="nl-NL" i="1" smtClean="0">
                          <a:latin typeface="+mn-lt"/>
                          <a:cs typeface="Times New Roman"/>
                        </a:rPr>
                        <a:t>īnë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unattested</a:t>
                      </a:r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5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Distinctive forms in the ipf.</a:t>
            </a: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35444"/>
              </p:ext>
            </p:extLst>
          </p:nvPr>
        </p:nvGraphicFramePr>
        <p:xfrm>
          <a:off x="467544" y="1916832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645840"/>
                <a:gridCol w="2016224"/>
                <a:gridCol w="1975168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aseline="0" smtClean="0"/>
                        <a:t>Buzuku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baseline="0" smtClean="0"/>
                        <a:t>Budi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C-stems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ËN-stems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C-stems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ËN-stems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1sg.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>
                          <a:latin typeface="+mn-lt"/>
                        </a:rPr>
                        <a:t>-</a:t>
                      </a:r>
                      <a:r>
                        <a:rPr lang="nl-NL" b="1" i="1" smtClean="0">
                          <a:latin typeface="+mn-lt"/>
                          <a:cs typeface="Times New Roman"/>
                        </a:rPr>
                        <a:t>ë</a:t>
                      </a:r>
                      <a:endParaRPr lang="nl-NL" b="1" i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i="1" smtClean="0"/>
                        <a:t>nj-ë</a:t>
                      </a:r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</a:rPr>
                        <a:t>unattested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i="1" smtClean="0"/>
                        <a:t>inj-ë</a:t>
                      </a:r>
                      <a:r>
                        <a:rPr lang="nl-NL" b="1" i="1" baseline="0" smtClean="0"/>
                        <a:t> </a:t>
                      </a:r>
                      <a:r>
                        <a:rPr lang="nl-NL" i="0" baseline="0" smtClean="0"/>
                        <a:t>(?)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2sg.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nj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e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(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)</a:t>
                      </a:r>
                      <a:endParaRPr lang="nl-NL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nj-e(j)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nje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unattested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smtClean="0">
                          <a:latin typeface="+mn-lt"/>
                        </a:rPr>
                        <a:t>-</a:t>
                      </a:r>
                      <a:r>
                        <a:rPr lang="nl-NL" b="1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 b="1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i="1" smtClean="0"/>
                        <a:t>ën</a:t>
                      </a:r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smtClean="0">
                          <a:latin typeface="+mn-lt"/>
                          <a:cs typeface="Times New Roman"/>
                        </a:rPr>
                        <a:t>Ø</a:t>
                      </a:r>
                    </a:p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te</a:t>
                      </a:r>
                      <a:endParaRPr lang="nl-NL" i="1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i="1" smtClean="0"/>
                        <a:t>ën</a:t>
                      </a:r>
                    </a:p>
                    <a:p>
                      <a:r>
                        <a:rPr lang="nl-NL" b="1" i="1" smtClean="0"/>
                        <a:t>-ën-te</a:t>
                      </a:r>
                    </a:p>
                    <a:p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-te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1pl.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īm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-nj-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</a:t>
                      </a:r>
                      <a:endParaRPr lang="nl-NL" i="1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īmë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2pl.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ītë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-nj-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ītë</a:t>
                      </a:r>
                      <a:endParaRPr lang="nl-NL" i="1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ītë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unattested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-</a:t>
                      </a:r>
                      <a:r>
                        <a:rPr lang="nl-NL" b="1" i="1" smtClean="0"/>
                        <a:t>në</a:t>
                      </a:r>
                    </a:p>
                    <a:p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-nj-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īnë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-nj-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në</a:t>
                      </a:r>
                      <a:endParaRPr lang="nl-NL" i="1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mtClean="0"/>
                        <a:t>-</a:t>
                      </a:r>
                      <a:r>
                        <a:rPr lang="nl-NL" b="1" i="1" smtClean="0"/>
                        <a:t>në</a:t>
                      </a:r>
                    </a:p>
                    <a:p>
                      <a:pPr algn="l"/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nj</a:t>
                      </a:r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</a:t>
                      </a:r>
                      <a:r>
                        <a:rPr lang="nl-NL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cs typeface="Times New Roman"/>
                        </a:rPr>
                        <a:t>īnë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unattested</a:t>
                      </a:r>
                      <a:endParaRPr lang="nl-NL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ën-ipf. in Buzuku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Attested for 18 stems:</a:t>
            </a:r>
          </a:p>
          <a:p>
            <a:r>
              <a:rPr lang="nl-NL" smtClean="0">
                <a:solidFill>
                  <a:schemeClr val="tx1"/>
                </a:solidFill>
              </a:rPr>
              <a:t>11 stems have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ipf. and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present: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dëlir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ec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lyp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mund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n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ç</a:t>
            </a:r>
            <a:r>
              <a:rPr lang="nl-NL" i="1" smtClean="0">
                <a:solidFill>
                  <a:schemeClr val="tx1"/>
                </a:solidFill>
              </a:rPr>
              <a:t>el, nfal, ngjall, pyet, sos, 	shëndosh, zdrit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smtClean="0">
                <a:solidFill>
                  <a:schemeClr val="tx1"/>
                </a:solidFill>
              </a:rPr>
              <a:t>1 stem has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ipf. but zero-present:	</a:t>
            </a:r>
          </a:p>
          <a:p>
            <a:pPr marL="0" indent="0">
              <a:buNone/>
            </a:pPr>
            <a:r>
              <a:rPr lang="nl-NL" i="1">
                <a:solidFill>
                  <a:schemeClr val="tx1"/>
                </a:solidFill>
              </a:rPr>
              <a:t>	</a:t>
            </a:r>
            <a:r>
              <a:rPr lang="nl-NL" i="1" smtClean="0">
                <a:solidFill>
                  <a:schemeClr val="tx1"/>
                </a:solidFill>
              </a:rPr>
              <a:t>lut </a:t>
            </a:r>
            <a:r>
              <a:rPr lang="nl-NL" smtClean="0">
                <a:solidFill>
                  <a:schemeClr val="tx1"/>
                </a:solidFill>
              </a:rPr>
              <a:t>‘ask’</a:t>
            </a:r>
          </a:p>
          <a:p>
            <a:r>
              <a:rPr lang="nl-NL" smtClean="0">
                <a:solidFill>
                  <a:schemeClr val="tx1"/>
                </a:solidFill>
              </a:rPr>
              <a:t>1 stem has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ipf. and no attested pres.: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brit </a:t>
            </a:r>
            <a:r>
              <a:rPr lang="nl-NL" smtClean="0">
                <a:solidFill>
                  <a:schemeClr val="tx1"/>
                </a:solidFill>
              </a:rPr>
              <a:t>‘call’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3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Present stems in Schumacher/Matzinger 2013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I: no </a:t>
            </a:r>
            <a:r>
              <a:rPr lang="en-US">
                <a:solidFill>
                  <a:schemeClr val="tx1"/>
                </a:solidFill>
              </a:rPr>
              <a:t>suffix: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	a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en-US" i="1" smtClean="0">
                <a:solidFill>
                  <a:schemeClr val="tx1"/>
                </a:solidFill>
              </a:rPr>
              <a:t>di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	b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en-US" i="1" smtClean="0">
                <a:solidFill>
                  <a:schemeClr val="tx1"/>
                </a:solidFill>
              </a:rPr>
              <a:t>djeg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II: </a:t>
            </a:r>
            <a:r>
              <a:rPr lang="en-US" i="1" smtClean="0">
                <a:solidFill>
                  <a:schemeClr val="tx1"/>
                </a:solidFill>
              </a:rPr>
              <a:t>n-</a:t>
            </a:r>
            <a:r>
              <a:rPr lang="en-US" smtClean="0">
                <a:solidFill>
                  <a:schemeClr val="tx1"/>
                </a:solidFill>
              </a:rPr>
              <a:t>suffix</a:t>
            </a:r>
            <a:r>
              <a:rPr lang="en-US">
                <a:solidFill>
                  <a:schemeClr val="tx1"/>
                </a:solidFill>
              </a:rPr>
              <a:t>: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	a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en-US" i="1" smtClean="0">
                <a:solidFill>
                  <a:schemeClr val="tx1"/>
                </a:solidFill>
              </a:rPr>
              <a:t>kujto-n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pëlqe-n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mba-n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ngi-n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skhrua-n</a:t>
            </a:r>
            <a:r>
              <a:rPr lang="en-US" i="1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lye-n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b. </a:t>
            </a:r>
            <a:r>
              <a:rPr lang="en-US" b="1" i="1" smtClean="0">
                <a:solidFill>
                  <a:schemeClr val="tx1"/>
                </a:solidFill>
              </a:rPr>
              <a:t>ec-ën 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c. </a:t>
            </a:r>
            <a:r>
              <a:rPr lang="en-US" i="1" smtClean="0">
                <a:solidFill>
                  <a:schemeClr val="tx1"/>
                </a:solidFill>
              </a:rPr>
              <a:t>gjëll-ín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III: </a:t>
            </a:r>
            <a:r>
              <a:rPr lang="en-US" i="1" smtClean="0">
                <a:solidFill>
                  <a:schemeClr val="tx1"/>
                </a:solidFill>
              </a:rPr>
              <a:t>t-</a:t>
            </a:r>
            <a:r>
              <a:rPr lang="en-US" smtClean="0">
                <a:solidFill>
                  <a:schemeClr val="tx1"/>
                </a:solidFill>
              </a:rPr>
              <a:t>suffix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	</a:t>
            </a:r>
            <a:r>
              <a:rPr lang="nl-NL">
                <a:solidFill>
                  <a:schemeClr val="tx1"/>
                </a:solidFill>
              </a:rPr>
              <a:t>a. </a:t>
            </a:r>
            <a:r>
              <a:rPr lang="nl-NL" i="1" smtClean="0">
                <a:solidFill>
                  <a:schemeClr val="tx1"/>
                </a:solidFill>
              </a:rPr>
              <a:t>vret </a:t>
            </a:r>
            <a:r>
              <a:rPr lang="nl-NL" smtClean="0">
                <a:solidFill>
                  <a:schemeClr val="tx1"/>
                </a:solidFill>
              </a:rPr>
              <a:t>(*</a:t>
            </a:r>
            <a:r>
              <a:rPr lang="nl-NL" i="1">
                <a:solidFill>
                  <a:schemeClr val="tx1"/>
                </a:solidFill>
              </a:rPr>
              <a:t>vra-ét</a:t>
            </a:r>
            <a:r>
              <a:rPr lang="nl-NL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chemeClr val="tx1"/>
                </a:solidFill>
              </a:rPr>
              <a:t>b. </a:t>
            </a:r>
            <a:r>
              <a:rPr lang="en-US" i="1" smtClean="0">
                <a:solidFill>
                  <a:schemeClr val="tx1"/>
                </a:solidFill>
              </a:rPr>
              <a:t>përket </a:t>
            </a:r>
            <a:r>
              <a:rPr lang="en-US" smtClean="0">
                <a:solidFill>
                  <a:schemeClr val="tx1"/>
                </a:solidFill>
              </a:rPr>
              <a:t>(*</a:t>
            </a:r>
            <a:r>
              <a:rPr lang="en-US" i="1">
                <a:solidFill>
                  <a:schemeClr val="tx1"/>
                </a:solidFill>
              </a:rPr>
              <a:t>prek-ét</a:t>
            </a:r>
            <a:r>
              <a:rPr lang="en-US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IV: </a:t>
            </a:r>
            <a:r>
              <a:rPr lang="en-US" i="1" smtClean="0">
                <a:solidFill>
                  <a:schemeClr val="tx1"/>
                </a:solidFill>
              </a:rPr>
              <a:t>thotë</a:t>
            </a:r>
            <a:r>
              <a:rPr lang="en-US" i="1">
                <a:solidFill>
                  <a:schemeClr val="tx1"/>
                </a:solidFill>
              </a:rPr>
              <a:t>, është, ka</a:t>
            </a:r>
            <a:r>
              <a:rPr lang="en-US">
                <a:solidFill>
                  <a:schemeClr val="tx1"/>
                </a:solidFill>
              </a:rPr>
              <a:t>, etc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</a:t>
            </a:fld>
            <a:r>
              <a:rPr lang="nl-NL" smtClean="0"/>
              <a:t> of 25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1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smtClean="0"/>
              <a:t>ën</a:t>
            </a:r>
            <a:r>
              <a:rPr lang="nl-NL" smtClean="0"/>
              <a:t>-ipf. in Budi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solidFill>
                  <a:schemeClr val="tx1"/>
                </a:solidFill>
              </a:rPr>
              <a:t>Distinctive forms are extremely rare: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3s</a:t>
            </a:r>
            <a:r>
              <a:rPr lang="nl-NL" i="1" smtClean="0">
                <a:solidFill>
                  <a:schemeClr val="tx1"/>
                </a:solidFill>
              </a:rPr>
              <a:t>. lypën</a:t>
            </a:r>
            <a:r>
              <a:rPr lang="nl-NL">
                <a:solidFill>
                  <a:schemeClr val="tx1"/>
                </a:solidFill>
              </a:rPr>
              <a:t> </a:t>
            </a:r>
            <a:r>
              <a:rPr lang="nl-NL" smtClean="0">
                <a:solidFill>
                  <a:schemeClr val="tx1"/>
                </a:solidFill>
              </a:rPr>
              <a:t>‘asked’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3s. </a:t>
            </a:r>
            <a:r>
              <a:rPr lang="nl-NL" i="1" smtClean="0">
                <a:solidFill>
                  <a:schemeClr val="tx1"/>
                </a:solidFill>
              </a:rPr>
              <a:t>mundën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mundënte </a:t>
            </a:r>
            <a:r>
              <a:rPr lang="nl-NL" smtClean="0">
                <a:solidFill>
                  <a:schemeClr val="tx1"/>
                </a:solidFill>
              </a:rPr>
              <a:t>‘could’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20</a:t>
            </a:fld>
            <a:r>
              <a:rPr lang="nl-NL" smtClean="0"/>
              <a:t> of 25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5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smtClean="0"/>
              <a:t>ën-</a:t>
            </a:r>
            <a:r>
              <a:rPr lang="nl-NL" smtClean="0"/>
              <a:t>ipf. in Bogdani</a:t>
            </a:r>
            <a:endParaRPr lang="nl-NL" i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solidFill>
                  <a:schemeClr val="tx1"/>
                </a:solidFill>
              </a:rPr>
              <a:t>Distinctive -</a:t>
            </a:r>
            <a:r>
              <a:rPr lang="nl-NL" i="1" smtClean="0">
                <a:solidFill>
                  <a:schemeClr val="tx1"/>
                </a:solidFill>
              </a:rPr>
              <a:t>ën </a:t>
            </a:r>
            <a:r>
              <a:rPr lang="nl-NL" smtClean="0">
                <a:solidFill>
                  <a:schemeClr val="tx1"/>
                </a:solidFill>
              </a:rPr>
              <a:t>restricted to: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mundën </a:t>
            </a:r>
            <a:r>
              <a:rPr lang="nl-NL" smtClean="0">
                <a:solidFill>
                  <a:schemeClr val="tx1"/>
                </a:solidFill>
              </a:rPr>
              <a:t>‘could’, </a:t>
            </a:r>
            <a:r>
              <a:rPr lang="nl-NL" i="1" smtClean="0">
                <a:solidFill>
                  <a:schemeClr val="tx1"/>
                </a:solidFill>
              </a:rPr>
              <a:t>ndritën </a:t>
            </a:r>
            <a:r>
              <a:rPr lang="nl-NL" smtClean="0">
                <a:solidFill>
                  <a:schemeClr val="tx1"/>
                </a:solidFill>
              </a:rPr>
              <a:t>‘lightened’,</a:t>
            </a:r>
            <a:r>
              <a:rPr lang="nl-NL" i="1" smtClean="0">
                <a:solidFill>
                  <a:schemeClr val="tx1"/>
                </a:solidFill>
              </a:rPr>
              <a:t> soditën </a:t>
            </a:r>
            <a:r>
              <a:rPr lang="nl-NL" smtClean="0">
                <a:solidFill>
                  <a:schemeClr val="tx1"/>
                </a:solidFill>
              </a:rPr>
              <a:t>‘watched’, 	</a:t>
            </a:r>
            <a:r>
              <a:rPr lang="nl-NL" i="1" smtClean="0">
                <a:solidFill>
                  <a:schemeClr val="tx1"/>
                </a:solidFill>
              </a:rPr>
              <a:t>stolisën </a:t>
            </a:r>
            <a:r>
              <a:rPr lang="nl-NL" smtClean="0">
                <a:solidFill>
                  <a:schemeClr val="tx1"/>
                </a:solidFill>
              </a:rPr>
              <a:t>‘decorated’, </a:t>
            </a:r>
            <a:r>
              <a:rPr lang="nl-NL" i="1" smtClean="0">
                <a:solidFill>
                  <a:schemeClr val="tx1"/>
                </a:solidFill>
              </a:rPr>
              <a:t>shëndoshën </a:t>
            </a:r>
            <a:r>
              <a:rPr lang="nl-NL" smtClean="0">
                <a:solidFill>
                  <a:schemeClr val="tx1"/>
                </a:solidFill>
              </a:rPr>
              <a:t>‘healed’, </a:t>
            </a:r>
            <a:r>
              <a:rPr lang="nl-NL" i="1" smtClean="0">
                <a:solidFill>
                  <a:schemeClr val="tx1"/>
                </a:solidFill>
              </a:rPr>
              <a:t>thurën 	</a:t>
            </a:r>
            <a:r>
              <a:rPr lang="nl-NL" smtClean="0">
                <a:solidFill>
                  <a:schemeClr val="tx1"/>
                </a:solidFill>
              </a:rPr>
              <a:t>‘wove (a fence)’</a:t>
            </a:r>
          </a:p>
          <a:p>
            <a:pPr marL="0" indent="0">
              <a:buNone/>
            </a:pPr>
            <a:endParaRPr lang="nl-NL" smtClean="0">
              <a:solidFill>
                <a:schemeClr val="tx1"/>
              </a:solidFill>
            </a:endParaRPr>
          </a:p>
          <a:p>
            <a:r>
              <a:rPr lang="nl-NL" smtClean="0">
                <a:solidFill>
                  <a:schemeClr val="tx1"/>
                </a:solidFill>
              </a:rPr>
              <a:t>Novel ending </a:t>
            </a:r>
            <a:r>
              <a:rPr lang="nl-NL">
                <a:solidFill>
                  <a:schemeClr val="tx1"/>
                </a:solidFill>
              </a:rPr>
              <a:t>-</a:t>
            </a:r>
            <a:r>
              <a:rPr lang="nl-NL" i="1" smtClean="0">
                <a:solidFill>
                  <a:schemeClr val="tx1"/>
                </a:solidFill>
              </a:rPr>
              <a:t>ën-te </a:t>
            </a:r>
            <a:r>
              <a:rPr lang="nl-NL" smtClean="0">
                <a:solidFill>
                  <a:schemeClr val="tx1"/>
                </a:solidFill>
              </a:rPr>
              <a:t>very productive: </a:t>
            </a:r>
            <a:r>
              <a:rPr lang="nl-NL" i="1" smtClean="0">
                <a:solidFill>
                  <a:schemeClr val="tx1"/>
                </a:solidFill>
              </a:rPr>
              <a:t>ikënte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heshtënte, hipënte</a:t>
            </a:r>
            <a:r>
              <a:rPr lang="nl-NL" smtClean="0">
                <a:solidFill>
                  <a:schemeClr val="tx1"/>
                </a:solidFill>
              </a:rPr>
              <a:t>, etc. (altogether with 32 stems in Bogdani)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1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Summary I: Form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suffix not restricted to </a:t>
            </a:r>
            <a:r>
              <a:rPr lang="nl-NL" i="1" smtClean="0">
                <a:solidFill>
                  <a:schemeClr val="tx1"/>
                </a:solidFill>
              </a:rPr>
              <a:t>ec, (h)ik, hip</a:t>
            </a:r>
            <a:r>
              <a:rPr lang="nl-NL">
                <a:solidFill>
                  <a:schemeClr val="tx1"/>
                </a:solidFill>
              </a:rPr>
              <a:t> in Old Gheg or Tosk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suffix mainly added to invariant present=aorist stems (incl. denominals, loanwords)</a:t>
            </a:r>
            <a:endParaRPr lang="nl-NL" i="1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ën</a:t>
            </a:r>
            <a:r>
              <a:rPr lang="nl-NL" smtClean="0">
                <a:solidFill>
                  <a:schemeClr val="tx1"/>
                </a:solidFill>
              </a:rPr>
              <a:t>-suffix added to the </a:t>
            </a:r>
            <a:r>
              <a:rPr lang="nl-NL" i="1" smtClean="0">
                <a:solidFill>
                  <a:schemeClr val="tx1"/>
                </a:solidFill>
              </a:rPr>
              <a:t>t- </a:t>
            </a:r>
            <a:r>
              <a:rPr lang="nl-NL" smtClean="0">
                <a:solidFill>
                  <a:schemeClr val="tx1"/>
                </a:solidFill>
              </a:rPr>
              <a:t>and </a:t>
            </a:r>
            <a:r>
              <a:rPr lang="nl-NL" i="1" smtClean="0">
                <a:solidFill>
                  <a:schemeClr val="tx1"/>
                </a:solidFill>
              </a:rPr>
              <a:t>e-</a:t>
            </a:r>
            <a:r>
              <a:rPr lang="nl-NL" smtClean="0">
                <a:solidFill>
                  <a:schemeClr val="tx1"/>
                </a:solidFill>
              </a:rPr>
              <a:t>variants of </a:t>
            </a:r>
            <a:r>
              <a:rPr lang="nl-NL" i="1" smtClean="0">
                <a:solidFill>
                  <a:schemeClr val="tx1"/>
                </a:solidFill>
              </a:rPr>
              <a:t>t/s- </a:t>
            </a:r>
            <a:r>
              <a:rPr lang="nl-NL" smtClean="0">
                <a:solidFill>
                  <a:schemeClr val="tx1"/>
                </a:solidFill>
              </a:rPr>
              <a:t>and </a:t>
            </a:r>
            <a:r>
              <a:rPr lang="nl-NL" i="1" smtClean="0">
                <a:solidFill>
                  <a:schemeClr val="tx1"/>
                </a:solidFill>
              </a:rPr>
              <a:t>e/i-</a:t>
            </a:r>
            <a:r>
              <a:rPr lang="nl-NL" smtClean="0">
                <a:solidFill>
                  <a:schemeClr val="tx1"/>
                </a:solidFill>
              </a:rPr>
              <a:t>stems</a:t>
            </a:r>
          </a:p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suffix not added to stems with more ablaut variants (</a:t>
            </a:r>
            <a:r>
              <a:rPr lang="nl-NL" i="1" smtClean="0">
                <a:solidFill>
                  <a:schemeClr val="tx1"/>
                </a:solidFill>
              </a:rPr>
              <a:t>djeg, del</a:t>
            </a:r>
            <a:r>
              <a:rPr lang="nl-NL" smtClean="0">
                <a:solidFill>
                  <a:schemeClr val="tx1"/>
                </a:solidFill>
              </a:rPr>
              <a:t>, etc.)</a:t>
            </a:r>
          </a:p>
          <a:p>
            <a:pPr marL="0" indent="0">
              <a:buNone/>
            </a:pP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>
                <a:solidFill>
                  <a:schemeClr val="tx1"/>
                </a:solidFill>
                <a:latin typeface="Times New Roman"/>
                <a:cs typeface="Times New Roman"/>
              </a:rPr>
              <a:t>►</a:t>
            </a:r>
            <a:r>
              <a:rPr lang="nl-NL" b="1" smtClean="0">
                <a:solidFill>
                  <a:schemeClr val="tx1"/>
                </a:solidFill>
              </a:rPr>
              <a:t> </a:t>
            </a:r>
            <a:r>
              <a:rPr lang="nl-NL" i="1" smtClean="0">
                <a:solidFill>
                  <a:schemeClr val="tx1"/>
                </a:solidFill>
              </a:rPr>
              <a:t>ën </a:t>
            </a:r>
            <a:r>
              <a:rPr lang="nl-NL" smtClean="0">
                <a:solidFill>
                  <a:schemeClr val="tx1"/>
                </a:solidFill>
              </a:rPr>
              <a:t>added for disambiguation from the aorist? Cf. Genesin 2005</a:t>
            </a:r>
            <a:endParaRPr lang="nl-NL" i="1" smtClean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6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Hypothesis I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nl-NL" i="1" smtClean="0"/>
              <a:t>ën-</a:t>
            </a:r>
            <a:r>
              <a:rPr lang="nl-NL" smtClean="0"/>
              <a:t>stems metanalyzed from stems in </a:t>
            </a:r>
            <a:r>
              <a:rPr lang="nl-NL" i="1"/>
              <a:t>-</a:t>
            </a:r>
            <a:r>
              <a:rPr lang="nl-NL" i="1" smtClean="0"/>
              <a:t>on</a:t>
            </a:r>
            <a:r>
              <a:rPr lang="nl-NL" smtClean="0"/>
              <a:t>, -</a:t>
            </a:r>
            <a:r>
              <a:rPr lang="nl-NL" i="1" smtClean="0"/>
              <a:t>en</a:t>
            </a:r>
            <a:r>
              <a:rPr lang="nl-NL" smtClean="0"/>
              <a:t>, etc.</a:t>
            </a:r>
          </a:p>
          <a:p>
            <a:r>
              <a:rPr lang="nl-NL" smtClean="0"/>
              <a:t>Started in the imperfect (Boretzky 2000) in order to differentiate it from the aorist, which had the same (2s. -</a:t>
            </a:r>
            <a:r>
              <a:rPr lang="nl-NL" i="1" smtClean="0"/>
              <a:t>e</a:t>
            </a:r>
            <a:r>
              <a:rPr lang="nl-NL" smtClean="0"/>
              <a:t>, 3s. *-</a:t>
            </a:r>
            <a:r>
              <a:rPr lang="nl-NL" smtClean="0">
                <a:cs typeface="Times New Roman"/>
              </a:rPr>
              <a:t>Ø, </a:t>
            </a:r>
            <a:r>
              <a:rPr lang="nl-NL" smtClean="0"/>
              <a:t>2p. -</a:t>
            </a:r>
            <a:r>
              <a:rPr lang="nl-NL" i="1" smtClean="0"/>
              <a:t>të</a:t>
            </a:r>
            <a:r>
              <a:rPr lang="nl-NL" smtClean="0"/>
              <a:t>, 3p. -</a:t>
            </a:r>
            <a:r>
              <a:rPr lang="nl-NL" i="1" smtClean="0"/>
              <a:t>në</a:t>
            </a:r>
            <a:r>
              <a:rPr lang="nl-NL" smtClean="0"/>
              <a:t>) or very similar (1p. -</a:t>
            </a:r>
            <a:r>
              <a:rPr lang="nl-NL" i="1" smtClean="0"/>
              <a:t>më </a:t>
            </a:r>
            <a:r>
              <a:rPr lang="nl-NL" smtClean="0"/>
              <a:t>vs. –</a:t>
            </a:r>
            <a:r>
              <a:rPr lang="nl-NL" i="1" smtClean="0"/>
              <a:t>m</a:t>
            </a:r>
            <a:r>
              <a:rPr lang="nl-NL" smtClean="0"/>
              <a:t>) endings</a:t>
            </a:r>
          </a:p>
          <a:p>
            <a:r>
              <a:rPr lang="nl-NL" smtClean="0"/>
              <a:t>Thence it spread to the present</a:t>
            </a:r>
          </a:p>
          <a:p>
            <a:r>
              <a:rPr lang="nl-NL" smtClean="0"/>
              <a:t>Hence the grammaticalization of </a:t>
            </a:r>
            <a:r>
              <a:rPr lang="nl-NL" i="1" smtClean="0"/>
              <a:t>nj </a:t>
            </a:r>
            <a:r>
              <a:rPr lang="nl-NL" smtClean="0"/>
              <a:t>is advanced further in the imperfect (viz. </a:t>
            </a:r>
            <a:r>
              <a:rPr lang="nl-NL" u="sng" smtClean="0"/>
              <a:t>inflectional</a:t>
            </a:r>
            <a:r>
              <a:rPr lang="nl-NL" smtClean="0"/>
              <a:t> in all dialects)</a:t>
            </a:r>
          </a:p>
          <a:p>
            <a:r>
              <a:rPr lang="nl-NL" smtClean="0"/>
              <a:t>than in the present (where it remains </a:t>
            </a:r>
            <a:r>
              <a:rPr lang="nl-NL" u="sng" smtClean="0"/>
              <a:t>derivational</a:t>
            </a:r>
            <a:r>
              <a:rPr lang="nl-NL" smtClean="0"/>
              <a:t> or, at most, became </a:t>
            </a:r>
            <a:r>
              <a:rPr lang="nl-NL" u="sng" smtClean="0"/>
              <a:t>aspectual</a:t>
            </a:r>
            <a:r>
              <a:rPr lang="nl-NL" smtClean="0"/>
              <a:t>)</a:t>
            </a:r>
          </a:p>
          <a:p>
            <a:r>
              <a:rPr lang="nl-NL" smtClean="0"/>
              <a:t>Hence the imperfective semantics of the pres. in S. Costantino</a:t>
            </a:r>
          </a:p>
          <a:p>
            <a:r>
              <a:rPr lang="nl-NL" smtClean="0"/>
              <a:t>Buzuku 1s.pr. /hip-nj/, 1s.sb. /ec-nj/ could be old, later &gt;&gt; /-inj/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Summary II: Meaning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nl-NL" smtClean="0">
                <a:solidFill>
                  <a:schemeClr val="tx1"/>
                </a:solidFill>
              </a:rPr>
              <a:t>Best-attested OAlb.</a:t>
            </a:r>
            <a:r>
              <a:rPr lang="nl-NL" i="1" smtClean="0">
                <a:solidFill>
                  <a:schemeClr val="tx1"/>
                </a:solidFill>
              </a:rPr>
              <a:t> ën-</a:t>
            </a:r>
            <a:r>
              <a:rPr lang="nl-NL" smtClean="0">
                <a:solidFill>
                  <a:schemeClr val="tx1"/>
                </a:solidFill>
              </a:rPr>
              <a:t>stems:</a:t>
            </a:r>
            <a:endParaRPr lang="nl-NL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>
                <a:solidFill>
                  <a:schemeClr val="tx1"/>
                </a:solidFill>
              </a:rPr>
              <a:t>activities of spatial </a:t>
            </a:r>
            <a:r>
              <a:rPr lang="nl-NL" smtClean="0">
                <a:solidFill>
                  <a:schemeClr val="tx1"/>
                </a:solidFill>
              </a:rPr>
              <a:t>movement: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walk</a:t>
            </a:r>
            <a:r>
              <a:rPr lang="nl-NL">
                <a:solidFill>
                  <a:schemeClr val="tx1"/>
                </a:solidFill>
              </a:rPr>
              <a:t>, flee, </a:t>
            </a:r>
            <a:r>
              <a:rPr lang="nl-NL" smtClean="0">
                <a:solidFill>
                  <a:schemeClr val="tx1"/>
                </a:solidFill>
              </a:rPr>
              <a:t>ascend</a:t>
            </a:r>
            <a:endParaRPr lang="nl-NL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>
                <a:solidFill>
                  <a:schemeClr val="tx1"/>
                </a:solidFill>
              </a:rPr>
              <a:t>achievements that change the state of the </a:t>
            </a:r>
            <a:r>
              <a:rPr lang="nl-NL" smtClean="0">
                <a:solidFill>
                  <a:schemeClr val="tx1"/>
                </a:solidFill>
              </a:rPr>
              <a:t>object: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kindle</a:t>
            </a:r>
            <a:r>
              <a:rPr lang="nl-NL">
                <a:solidFill>
                  <a:schemeClr val="tx1"/>
                </a:solidFill>
              </a:rPr>
              <a:t>, lighten, open, </a:t>
            </a:r>
            <a:r>
              <a:rPr lang="nl-NL" smtClean="0">
                <a:solidFill>
                  <a:schemeClr val="tx1"/>
                </a:solidFill>
              </a:rPr>
              <a:t>tie </a:t>
            </a:r>
            <a:r>
              <a:rPr lang="nl-NL">
                <a:solidFill>
                  <a:schemeClr val="tx1"/>
                </a:solidFill>
              </a:rPr>
              <a:t>together, gird, </a:t>
            </a:r>
            <a:r>
              <a:rPr lang="nl-NL" smtClean="0">
                <a:solidFill>
                  <a:schemeClr val="tx1"/>
                </a:solidFill>
              </a:rPr>
              <a:t>straighten</a:t>
            </a:r>
            <a:r>
              <a:rPr lang="nl-NL">
                <a:solidFill>
                  <a:schemeClr val="tx1"/>
                </a:solidFill>
              </a:rPr>
              <a:t>, fill, </a:t>
            </a:r>
            <a:r>
              <a:rPr lang="nl-NL" smtClean="0">
                <a:solidFill>
                  <a:schemeClr val="tx1"/>
                </a:solidFill>
              </a:rPr>
              <a:t>	heal</a:t>
            </a:r>
            <a:r>
              <a:rPr lang="nl-NL">
                <a:solidFill>
                  <a:schemeClr val="tx1"/>
                </a:solidFill>
              </a:rPr>
              <a:t>, </a:t>
            </a:r>
            <a:r>
              <a:rPr lang="nl-NL" smtClean="0">
                <a:solidFill>
                  <a:schemeClr val="tx1"/>
                </a:solidFill>
              </a:rPr>
              <a:t>make </a:t>
            </a:r>
            <a:r>
              <a:rPr lang="nl-NL">
                <a:solidFill>
                  <a:schemeClr val="tx1"/>
                </a:solidFill>
              </a:rPr>
              <a:t>alive, kill, </a:t>
            </a:r>
            <a:r>
              <a:rPr lang="nl-NL" smtClean="0">
                <a:solidFill>
                  <a:schemeClr val="tx1"/>
                </a:solidFill>
              </a:rPr>
              <a:t>bring</a:t>
            </a:r>
            <a:r>
              <a:rPr lang="nl-NL">
                <a:solidFill>
                  <a:schemeClr val="tx1"/>
                </a:solidFill>
              </a:rPr>
              <a:t>, clothe, </a:t>
            </a:r>
            <a:r>
              <a:rPr lang="nl-NL" smtClean="0">
                <a:solidFill>
                  <a:schemeClr val="tx1"/>
                </a:solidFill>
              </a:rPr>
              <a:t>denude</a:t>
            </a:r>
            <a:endParaRPr lang="nl-NL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mtClean="0">
                <a:solidFill>
                  <a:schemeClr val="tx1"/>
                </a:solidFill>
              </a:rPr>
              <a:t>others: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ask</a:t>
            </a:r>
            <a:r>
              <a:rPr lang="nl-NL">
                <a:solidFill>
                  <a:schemeClr val="tx1"/>
                </a:solidFill>
              </a:rPr>
              <a:t>, seek/demand, laugh at, kiss, suck, </a:t>
            </a:r>
            <a:r>
              <a:rPr lang="nl-NL" smtClean="0">
                <a:solidFill>
                  <a:schemeClr val="tx1"/>
                </a:solidFill>
              </a:rPr>
              <a:t>end</a:t>
            </a:r>
            <a:endParaRPr lang="nl-NL">
              <a:solidFill>
                <a:schemeClr val="tx1"/>
              </a:solidFill>
            </a:endParaRPr>
          </a:p>
          <a:p>
            <a:endParaRPr lang="nl-NL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mund(ën) </a:t>
            </a:r>
            <a:r>
              <a:rPr lang="nl-NL" smtClean="0">
                <a:solidFill>
                  <a:schemeClr val="tx1"/>
                </a:solidFill>
              </a:rPr>
              <a:t>secondary for </a:t>
            </a:r>
            <a:r>
              <a:rPr lang="nl-NL" i="1" smtClean="0">
                <a:solidFill>
                  <a:schemeClr val="tx1"/>
                </a:solidFill>
              </a:rPr>
              <a:t>mun+të </a:t>
            </a:r>
            <a:r>
              <a:rPr lang="nl-NL" smtClean="0">
                <a:solidFill>
                  <a:schemeClr val="tx1"/>
                </a:solidFill>
              </a:rPr>
              <a:t>(Schumacher 2005)</a:t>
            </a:r>
          </a:p>
          <a:p>
            <a:endParaRPr lang="nl-NL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i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8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Hypothesis II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Inherited PAlb. *</a:t>
            </a:r>
            <a:r>
              <a:rPr lang="nl-NL" i="1" smtClean="0">
                <a:solidFill>
                  <a:schemeClr val="tx1"/>
                </a:solidFill>
              </a:rPr>
              <a:t>-anje/o- </a:t>
            </a:r>
            <a:r>
              <a:rPr lang="nl-NL" smtClean="0">
                <a:solidFill>
                  <a:schemeClr val="tx1"/>
                </a:solidFill>
              </a:rPr>
              <a:t>with semantics that</a:t>
            </a:r>
          </a:p>
          <a:p>
            <a:pPr marL="0" indent="0">
              <a:buNone/>
            </a:pPr>
            <a:r>
              <a:rPr lang="nl-NL" smtClean="0">
                <a:solidFill>
                  <a:srgbClr val="FF0000"/>
                </a:solidFill>
              </a:rPr>
              <a:t>(a)</a:t>
            </a:r>
            <a:r>
              <a:rPr lang="nl-NL" smtClean="0">
                <a:solidFill>
                  <a:schemeClr val="tx1"/>
                </a:solidFill>
              </a:rPr>
              <a:t> explain intransitive </a:t>
            </a:r>
            <a:r>
              <a:rPr lang="nl-NL" i="1" smtClean="0">
                <a:solidFill>
                  <a:schemeClr val="tx1"/>
                </a:solidFill>
              </a:rPr>
              <a:t>ecën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hipën, ikën</a:t>
            </a:r>
          </a:p>
          <a:p>
            <a:pPr marL="0" indent="0">
              <a:buNone/>
            </a:pPr>
            <a:r>
              <a:rPr lang="nl-NL" i="1">
                <a:solidFill>
                  <a:schemeClr val="tx1"/>
                </a:solidFill>
              </a:rPr>
              <a:t>	</a:t>
            </a:r>
            <a:r>
              <a:rPr lang="nl-NL" i="1" smtClean="0">
                <a:solidFill>
                  <a:schemeClr val="tx1"/>
                </a:solidFill>
              </a:rPr>
              <a:t>- </a:t>
            </a:r>
            <a:r>
              <a:rPr lang="nl-NL">
                <a:solidFill>
                  <a:schemeClr val="tx1"/>
                </a:solidFill>
              </a:rPr>
              <a:t>as the three most original presents with this </a:t>
            </a:r>
            <a:r>
              <a:rPr lang="nl-NL" smtClean="0">
                <a:solidFill>
                  <a:schemeClr val="tx1"/>
                </a:solidFill>
              </a:rPr>
              <a:t>suffix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smtClean="0">
                <a:solidFill>
                  <a:schemeClr val="tx1"/>
                </a:solidFill>
              </a:rPr>
              <a:t>- or as the logical, last stronghold of this suffix</a:t>
            </a:r>
          </a:p>
          <a:p>
            <a:pPr marL="0" indent="0">
              <a:buNone/>
            </a:pPr>
            <a:r>
              <a:rPr lang="nl-NL" smtClean="0">
                <a:solidFill>
                  <a:srgbClr val="FF0000"/>
                </a:solidFill>
              </a:rPr>
              <a:t>(b)</a:t>
            </a:r>
            <a:r>
              <a:rPr lang="nl-NL" smtClean="0">
                <a:solidFill>
                  <a:schemeClr val="tx1"/>
                </a:solidFill>
              </a:rPr>
              <a:t> explain the imperfective use in S. Costantino</a:t>
            </a:r>
          </a:p>
          <a:p>
            <a:pPr marL="0" indent="0">
              <a:buNone/>
            </a:pPr>
            <a:r>
              <a:rPr lang="nl-NL" smtClean="0">
                <a:solidFill>
                  <a:srgbClr val="FF0000"/>
                </a:solidFill>
              </a:rPr>
              <a:t>(c)</a:t>
            </a:r>
            <a:r>
              <a:rPr lang="nl-NL" smtClean="0">
                <a:solidFill>
                  <a:schemeClr val="tx1"/>
                </a:solidFill>
              </a:rPr>
              <a:t> explain the grammaticalization in the </a:t>
            </a:r>
            <a:r>
              <a:rPr lang="nl-NL" i="1" smtClean="0">
                <a:solidFill>
                  <a:schemeClr val="tx1"/>
                </a:solidFill>
              </a:rPr>
              <a:t>nj-</a:t>
            </a:r>
            <a:r>
              <a:rPr lang="nl-NL" smtClean="0">
                <a:solidFill>
                  <a:schemeClr val="tx1"/>
                </a:solidFill>
              </a:rPr>
              <a:t>imperfect</a:t>
            </a:r>
          </a:p>
          <a:p>
            <a:pPr marL="0" indent="0">
              <a:buNone/>
            </a:pPr>
            <a:r>
              <a:rPr lang="nl-NL" smtClean="0">
                <a:solidFill>
                  <a:srgbClr val="FF0000"/>
                </a:solidFill>
              </a:rPr>
              <a:t>(d)</a:t>
            </a:r>
            <a:r>
              <a:rPr lang="nl-NL" smtClean="0">
                <a:solidFill>
                  <a:schemeClr val="tx1"/>
                </a:solidFill>
              </a:rPr>
              <a:t> explain the predilection for subjunctives</a:t>
            </a:r>
          </a:p>
          <a:p>
            <a:pPr marL="0" indent="0">
              <a:buNone/>
            </a:pPr>
            <a:endParaRPr lang="nl-NL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  <a:cs typeface="Times New Roman"/>
              </a:rPr>
              <a:t>► inchoative meaning (starting in motion verbs)?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  <a:cs typeface="Times New Roman"/>
              </a:rPr>
              <a:t>► spread to transitives must be pre-Old Albanian; cf. Romance -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ēscere </a:t>
            </a:r>
            <a:r>
              <a:rPr lang="nl-NL" smtClean="0">
                <a:solidFill>
                  <a:schemeClr val="tx1"/>
                </a:solidFill>
                <a:cs typeface="Times New Roman"/>
              </a:rPr>
              <a:t>(Lopuhaä, ResMA-thesis)</a:t>
            </a:r>
            <a:endParaRPr lang="nl-NL" smtClean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7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References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Boretzky, Norbert. 2000. Nat</a:t>
            </a:r>
            <a:r>
              <a:rPr lang="nl-NL"/>
              <a:t>ü</a:t>
            </a:r>
            <a:r>
              <a:rPr lang="en-US"/>
              <a:t>rlicher morphologischer Wandel: Die Entwicklung des Imperfekt Aktiv im Albanischen. </a:t>
            </a:r>
            <a:r>
              <a:rPr lang="en-US" i="1"/>
              <a:t>Zeitschrift für Balkanologie</a:t>
            </a:r>
            <a:r>
              <a:rPr lang="en-US"/>
              <a:t> 36, 1–28.</a:t>
            </a:r>
            <a:endParaRPr lang="nl-NL"/>
          </a:p>
          <a:p>
            <a:r>
              <a:rPr lang="en-US"/>
              <a:t>Breu, Walter. 2002. Verbalaspekt und Aspektualität im italoalbanischen Dialekt von San Costantino Albanese. In: M. Mandalà &amp; F. di Miceli (eds.), </a:t>
            </a:r>
            <a:r>
              <a:rPr lang="en-US" i="1"/>
              <a:t>Studi in onore di Antonino Guzzetta</a:t>
            </a:r>
            <a:r>
              <a:rPr lang="en-US"/>
              <a:t>, </a:t>
            </a:r>
            <a:r>
              <a:rPr lang="en-US" smtClean="0"/>
              <a:t>Palermo, </a:t>
            </a:r>
            <a:r>
              <a:rPr lang="en-US"/>
              <a:t>83–96. </a:t>
            </a:r>
            <a:endParaRPr lang="nl-NL"/>
          </a:p>
          <a:p>
            <a:r>
              <a:rPr lang="en-US"/>
              <a:t>Fiedler, Wilfried. 2004. </a:t>
            </a:r>
            <a:r>
              <a:rPr lang="en-US" i="1"/>
              <a:t>Das albanische Verbalsystem in der Sprache des Gjon Buzuku (1555)</a:t>
            </a:r>
            <a:r>
              <a:rPr lang="en-US"/>
              <a:t>. Prishtinë: Akademia e Shkencave dhe e Arteve e Kosovës.</a:t>
            </a:r>
            <a:endParaRPr lang="nl-NL"/>
          </a:p>
          <a:p>
            <a:r>
              <a:rPr lang="en-US"/>
              <a:t>Genesin, Monica. </a:t>
            </a:r>
            <a:r>
              <a:rPr lang="en-US" smtClean="0"/>
              <a:t>2005. </a:t>
            </a:r>
            <a:r>
              <a:rPr lang="en-US"/>
              <a:t>Una classe verbale “speciale” nel ghego antica del </a:t>
            </a:r>
            <a:r>
              <a:rPr lang="en-US" i="1"/>
              <a:t>Meshari </a:t>
            </a:r>
            <a:r>
              <a:rPr lang="en-US"/>
              <a:t>(1555). Alcune osservazioni tra diacronia e sincronia. </a:t>
            </a:r>
            <a:r>
              <a:rPr lang="nl-NL"/>
              <a:t>In: M. Genesin &amp; J. Matzinger (eds.), </a:t>
            </a:r>
            <a:r>
              <a:rPr lang="nl-NL" i="1"/>
              <a:t>Albanologische und balkanologische Studien. Festschrift für Wilfried Fiedler</a:t>
            </a:r>
            <a:r>
              <a:rPr lang="nl-NL"/>
              <a:t>. Hamburg: Dr. Kovač, 31–44</a:t>
            </a:r>
            <a:r>
              <a:rPr lang="nl-NL" smtClean="0"/>
              <a:t>.</a:t>
            </a:r>
          </a:p>
          <a:p>
            <a:r>
              <a:rPr lang="nl-NL" smtClean="0"/>
              <a:t>Glaser, Elvira. 1991. Die Konjunktivbildung in einem italoalbanischen Dialekt im Vergleich. In: </a:t>
            </a:r>
            <a:r>
              <a:rPr lang="nl-NL" i="1" smtClean="0"/>
              <a:t>Aspekte der Albanologie</a:t>
            </a:r>
            <a:r>
              <a:rPr lang="nl-NL" smtClean="0"/>
              <a:t>, 45-59.</a:t>
            </a:r>
            <a:endParaRPr lang="nl-NL"/>
          </a:p>
          <a:p>
            <a:r>
              <a:rPr lang="nl-NL" smtClean="0"/>
              <a:t>Schumacher</a:t>
            </a:r>
            <a:r>
              <a:rPr lang="nl-NL"/>
              <a:t>, Stefan. 2005. Altalbanisch </a:t>
            </a:r>
            <a:r>
              <a:rPr lang="nl-NL" i="1"/>
              <a:t>munde </a:t>
            </a:r>
            <a:r>
              <a:rPr lang="nl-NL"/>
              <a:t>/mundë/ ‘können’ und </a:t>
            </a:r>
            <a:r>
              <a:rPr lang="nl-NL" i="1"/>
              <a:t>semuhem, -ete </a:t>
            </a:r>
            <a:r>
              <a:rPr lang="nl-NL"/>
              <a:t>/sëmuhem, -etë/ ‘krank werden’. In: Monica Genesin &amp; Joachim Matzinger (eds.), </a:t>
            </a:r>
            <a:r>
              <a:rPr lang="nl-NL" i="1"/>
              <a:t>Albanologische und balkanologische Studien. Festschrift für Wilfried Fiedler</a:t>
            </a:r>
            <a:r>
              <a:rPr lang="nl-NL"/>
              <a:t>. Hamburg: Kovač, 151–168.</a:t>
            </a:r>
          </a:p>
          <a:p>
            <a:r>
              <a:rPr lang="nl-NL"/>
              <a:t>Schumacher, Stefan &amp; Joachim Matzinger. 2013. </a:t>
            </a:r>
            <a:r>
              <a:rPr lang="nl-NL" i="1"/>
              <a:t>Die Verben des Altalbanischen. Belegwörterbuch, Vorgeschichte und Etymologie</a:t>
            </a:r>
            <a:r>
              <a:rPr lang="nl-NL"/>
              <a:t>. Wiesbaden: Harrassowitz.</a:t>
            </a:r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of the ËN-present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nl-NL" smtClean="0">
                <a:solidFill>
                  <a:schemeClr val="tx1"/>
                </a:solidFill>
              </a:rPr>
              <a:t>Restricted to </a:t>
            </a:r>
            <a:r>
              <a:rPr lang="nl-NL" i="1" smtClean="0">
                <a:solidFill>
                  <a:schemeClr val="tx1"/>
                </a:solidFill>
              </a:rPr>
              <a:t>ecën, ikën, hipën </a:t>
            </a:r>
            <a:r>
              <a:rPr lang="nl-NL" smtClean="0">
                <a:solidFill>
                  <a:schemeClr val="tx1"/>
                </a:solidFill>
              </a:rPr>
              <a:t>in Standard Albanian</a:t>
            </a:r>
          </a:p>
          <a:p>
            <a:r>
              <a:rPr lang="nl-NL" smtClean="0">
                <a:solidFill>
                  <a:schemeClr val="tx1"/>
                </a:solidFill>
              </a:rPr>
              <a:t>Spread to all C-final stems in majority of Gheg dialects</a:t>
            </a:r>
          </a:p>
          <a:p>
            <a:r>
              <a:rPr lang="nl-NL" smtClean="0">
                <a:solidFill>
                  <a:schemeClr val="tx1"/>
                </a:solidFill>
              </a:rPr>
              <a:t>Free variant of C-final stems in Arvanitika; but compulsory only for </a:t>
            </a:r>
            <a:r>
              <a:rPr lang="nl-NL" i="1" smtClean="0">
                <a:solidFill>
                  <a:schemeClr val="tx1"/>
                </a:solidFill>
              </a:rPr>
              <a:t>ec, ik, hip</a:t>
            </a:r>
          </a:p>
          <a:p>
            <a:r>
              <a:rPr lang="nl-NL" smtClean="0">
                <a:solidFill>
                  <a:schemeClr val="tx1"/>
                </a:solidFill>
              </a:rPr>
              <a:t>mix of zero- and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endings in some Arbëreshë dialects</a:t>
            </a:r>
          </a:p>
          <a:p>
            <a:r>
              <a:rPr lang="nl-NL" smtClean="0">
                <a:solidFill>
                  <a:schemeClr val="tx1"/>
                </a:solidFill>
              </a:rPr>
              <a:t>aspectual variants in S. Costantino Albanese (Breu 2002)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b="1" smtClean="0">
                <a:solidFill>
                  <a:schemeClr val="tx1"/>
                </a:solidFill>
              </a:rPr>
              <a:t>event</a:t>
            </a:r>
            <a:r>
              <a:rPr lang="nl-NL" smtClean="0">
                <a:solidFill>
                  <a:schemeClr val="tx1"/>
                </a:solidFill>
              </a:rPr>
              <a:t> </a:t>
            </a:r>
            <a:r>
              <a:rPr lang="nl-NL">
                <a:solidFill>
                  <a:schemeClr val="tx1"/>
                </a:solidFill>
              </a:rPr>
              <a:t>(zero)			</a:t>
            </a:r>
            <a:r>
              <a:rPr lang="nl-NL" b="1">
                <a:solidFill>
                  <a:schemeClr val="tx1"/>
                </a:solidFill>
              </a:rPr>
              <a:t>process </a:t>
            </a:r>
            <a:r>
              <a:rPr lang="nl-NL" i="1">
                <a:solidFill>
                  <a:schemeClr val="tx1"/>
                </a:solidFill>
              </a:rPr>
              <a:t>(-ën-</a:t>
            </a:r>
            <a:r>
              <a:rPr lang="nl-NL">
                <a:solidFill>
                  <a:schemeClr val="tx1"/>
                </a:solidFill>
              </a:rPr>
              <a:t>)</a:t>
            </a:r>
            <a:r>
              <a:rPr lang="nl-NL" i="1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djers </a:t>
            </a:r>
            <a:r>
              <a:rPr lang="nl-NL">
                <a:solidFill>
                  <a:schemeClr val="tx1"/>
                </a:solidFill>
              </a:rPr>
              <a:t>‘I break into a sweat’	</a:t>
            </a:r>
            <a:r>
              <a:rPr lang="nl-NL" i="1" smtClean="0">
                <a:solidFill>
                  <a:schemeClr val="tx1"/>
                </a:solidFill>
              </a:rPr>
              <a:t>djersinj </a:t>
            </a:r>
            <a:r>
              <a:rPr lang="nl-NL">
                <a:solidFill>
                  <a:schemeClr val="tx1"/>
                </a:solidFill>
              </a:rPr>
              <a:t>‘I am sweating’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gjegj </a:t>
            </a:r>
            <a:r>
              <a:rPr lang="nl-NL">
                <a:solidFill>
                  <a:schemeClr val="tx1"/>
                </a:solidFill>
              </a:rPr>
              <a:t>‘I hear’			</a:t>
            </a:r>
            <a:r>
              <a:rPr lang="nl-NL" i="1">
                <a:solidFill>
                  <a:schemeClr val="tx1"/>
                </a:solidFill>
              </a:rPr>
              <a:t>gjegjënj </a:t>
            </a:r>
            <a:r>
              <a:rPr lang="nl-NL">
                <a:solidFill>
                  <a:schemeClr val="tx1"/>
                </a:solidFill>
              </a:rPr>
              <a:t>‘I listen, obey’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sos </a:t>
            </a:r>
            <a:r>
              <a:rPr lang="nl-NL">
                <a:solidFill>
                  <a:schemeClr val="tx1"/>
                </a:solidFill>
              </a:rPr>
              <a:t>‘I finish’			</a:t>
            </a:r>
            <a:r>
              <a:rPr lang="nl-NL" i="1">
                <a:solidFill>
                  <a:schemeClr val="tx1"/>
                </a:solidFill>
              </a:rPr>
              <a:t>sosënj </a:t>
            </a:r>
            <a:r>
              <a:rPr lang="nl-NL">
                <a:solidFill>
                  <a:schemeClr val="tx1"/>
                </a:solidFill>
              </a:rPr>
              <a:t>‘I’m about to finish’</a:t>
            </a:r>
          </a:p>
          <a:p>
            <a:pPr marL="0" indent="0">
              <a:buNone/>
            </a:pPr>
            <a:r>
              <a:rPr lang="nl-NL" b="1" smtClean="0">
                <a:solidFill>
                  <a:schemeClr val="tx1"/>
                </a:solidFill>
              </a:rPr>
              <a:t>	semelfactive</a:t>
            </a:r>
            <a:r>
              <a:rPr lang="nl-NL" smtClean="0">
                <a:solidFill>
                  <a:schemeClr val="tx1"/>
                </a:solidFill>
              </a:rPr>
              <a:t> </a:t>
            </a:r>
            <a:r>
              <a:rPr lang="nl-NL">
                <a:solidFill>
                  <a:schemeClr val="tx1"/>
                </a:solidFill>
              </a:rPr>
              <a:t>:			</a:t>
            </a:r>
            <a:r>
              <a:rPr lang="nl-NL" b="1">
                <a:solidFill>
                  <a:schemeClr val="tx1"/>
                </a:solidFill>
              </a:rPr>
              <a:t>iterative</a:t>
            </a:r>
            <a:r>
              <a:rPr lang="nl-NL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këput </a:t>
            </a:r>
            <a:r>
              <a:rPr lang="nl-NL">
                <a:solidFill>
                  <a:schemeClr val="tx1"/>
                </a:solidFill>
              </a:rPr>
              <a:t>‘I </a:t>
            </a:r>
            <a:r>
              <a:rPr lang="nl-NL" smtClean="0">
                <a:solidFill>
                  <a:schemeClr val="tx1"/>
                </a:solidFill>
              </a:rPr>
              <a:t>break’	</a:t>
            </a: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smtClean="0">
                <a:solidFill>
                  <a:schemeClr val="tx1"/>
                </a:solidFill>
              </a:rPr>
              <a:t>	</a:t>
            </a:r>
            <a:r>
              <a:rPr lang="nl-NL" i="1" smtClean="0">
                <a:solidFill>
                  <a:schemeClr val="tx1"/>
                </a:solidFill>
              </a:rPr>
              <a:t>këpunj </a:t>
            </a:r>
            <a:r>
              <a:rPr lang="nl-NL">
                <a:solidFill>
                  <a:schemeClr val="tx1"/>
                </a:solidFill>
              </a:rPr>
              <a:t>‘I detach, </a:t>
            </a:r>
            <a:r>
              <a:rPr lang="nl-NL" smtClean="0">
                <a:solidFill>
                  <a:schemeClr val="tx1"/>
                </a:solidFill>
              </a:rPr>
              <a:t>interrupt’</a:t>
            </a:r>
            <a:endParaRPr lang="nl-NL" i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pies </a:t>
            </a:r>
            <a:r>
              <a:rPr lang="nl-NL">
                <a:solidFill>
                  <a:schemeClr val="tx1"/>
                </a:solidFill>
              </a:rPr>
              <a:t>‘I ask, inquire</a:t>
            </a:r>
            <a:r>
              <a:rPr lang="nl-NL" i="1">
                <a:solidFill>
                  <a:schemeClr val="tx1"/>
                </a:solidFill>
              </a:rPr>
              <a:t>’		pienj </a:t>
            </a:r>
            <a:r>
              <a:rPr lang="nl-NL">
                <a:solidFill>
                  <a:schemeClr val="tx1"/>
                </a:solidFill>
              </a:rPr>
              <a:t>‘I query</a:t>
            </a:r>
            <a:r>
              <a:rPr lang="nl-NL" smtClean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questions for Old Albanian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mtClean="0">
                <a:solidFill>
                  <a:schemeClr val="tx1"/>
                </a:solidFill>
              </a:rPr>
              <a:t>Distribution of (3sg.) ZERO and ËN-suffix in the present tense: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- among the different authors (Buzuku, Budi, Bardhi, 	Bogdani; Matranga, Variboba)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smtClean="0">
                <a:solidFill>
                  <a:schemeClr val="tx1"/>
                </a:solidFill>
              </a:rPr>
              <a:t>- across the different present stems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smtClean="0">
                <a:solidFill>
                  <a:schemeClr val="tx1"/>
                </a:solidFill>
              </a:rPr>
              <a:t>- between indicative and subjunctive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</a:t>
            </a:r>
            <a:r>
              <a:rPr lang="nl-NL" smtClean="0">
                <a:solidFill>
                  <a:schemeClr val="tx1"/>
                </a:solidFill>
              </a:rPr>
              <a:t>- across the different persons and numbers</a:t>
            </a:r>
          </a:p>
          <a:p>
            <a:r>
              <a:rPr lang="nl-NL" smtClean="0">
                <a:solidFill>
                  <a:schemeClr val="tx1"/>
                </a:solidFill>
              </a:rPr>
              <a:t>Distribution of ZERO and ËN in the imperfect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- among the different authors</a:t>
            </a:r>
          </a:p>
          <a:p>
            <a:pPr marL="0" indent="0">
              <a:buNone/>
            </a:pPr>
            <a:r>
              <a:rPr lang="nl-NL" smtClean="0">
                <a:solidFill>
                  <a:schemeClr val="tx1"/>
                </a:solidFill>
              </a:rPr>
              <a:t>	- in comparison with the present tense</a:t>
            </a:r>
          </a:p>
          <a:p>
            <a:pPr marL="0" indent="0">
              <a:buNone/>
            </a:pPr>
            <a:r>
              <a:rPr lang="nl-NL">
                <a:solidFill>
                  <a:schemeClr val="tx1"/>
                </a:solidFill>
              </a:rPr>
              <a:t>	- across the different persons and numbers</a:t>
            </a:r>
          </a:p>
          <a:p>
            <a:r>
              <a:rPr lang="nl-NL" smtClean="0">
                <a:solidFill>
                  <a:schemeClr val="tx1"/>
                </a:solidFill>
              </a:rPr>
              <a:t>Origin of the ËN-suffix</a:t>
            </a:r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9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Endings in Buzuku</a:t>
            </a:r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4093"/>
              </p:ext>
            </p:extLst>
          </p:nvPr>
        </p:nvGraphicFramePr>
        <p:xfrm>
          <a:off x="539552" y="220486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645840"/>
                <a:gridCol w="2016224"/>
                <a:gridCol w="1975168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mtClean="0"/>
                        <a:t>present</a:t>
                      </a:r>
                      <a:r>
                        <a:rPr lang="nl-NL" baseline="0" smtClean="0"/>
                        <a:t> indicative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mtClean="0"/>
                        <a:t>present subjunctive</a:t>
                      </a:r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Suffix 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ZERO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Suffix ËN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Suffix ZERO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Suffix ËN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1sg.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inj </a:t>
                      </a:r>
                      <a:r>
                        <a:rPr lang="nl-NL" i="0" smtClean="0"/>
                        <a:t>(</a:t>
                      </a:r>
                      <a:r>
                        <a:rPr lang="nl-NL" i="1" smtClean="0"/>
                        <a:t>hipnj)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inj </a:t>
                      </a:r>
                      <a:r>
                        <a:rPr lang="nl-NL" i="0" smtClean="0"/>
                        <a:t>(</a:t>
                      </a:r>
                      <a:r>
                        <a:rPr lang="nl-NL" i="1" smtClean="0"/>
                        <a:t>ecnj</a:t>
                      </a:r>
                      <a:r>
                        <a:rPr lang="nl-NL" i="0" smtClean="0"/>
                        <a:t>)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2sg.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ën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sh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njësh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3sg.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mtClean="0">
                          <a:latin typeface="+mn-lt"/>
                        </a:rPr>
                        <a:t>-</a:t>
                      </a:r>
                      <a:r>
                        <a:rPr lang="nl-NL" smtClean="0">
                          <a:latin typeface="+mn-lt"/>
                          <a:cs typeface="Times New Roman"/>
                        </a:rPr>
                        <a:t>Ø</a:t>
                      </a:r>
                      <a:endParaRPr lang="nl-NL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ën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një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1pl.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më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-njëmë</a:t>
                      </a:r>
                      <a:endParaRPr lang="nl-NL" i="1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nl-NL" smtClean="0"/>
                        <a:t>= pres.indic.</a:t>
                      </a:r>
                      <a:endParaRPr lang="nl-NL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2pl.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-((</a:t>
                      </a:r>
                      <a:r>
                        <a:rPr lang="nl-NL" i="1" smtClean="0"/>
                        <a:t>ë)n)i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-(ë)ni</a:t>
                      </a:r>
                      <a:endParaRPr lang="nl-NL" i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3pl.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-</a:t>
                      </a:r>
                      <a:r>
                        <a:rPr lang="nl-NL" i="1" smtClean="0"/>
                        <a:t>ënë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i="1" smtClean="0"/>
                        <a:t>-njënë</a:t>
                      </a:r>
                      <a:endParaRPr lang="nl-NL" i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5</a:t>
            </a:fld>
            <a:r>
              <a:rPr lang="nl-NL" smtClean="0"/>
              <a:t> of 25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3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Corpus results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nl-NL" smtClean="0">
                <a:solidFill>
                  <a:schemeClr val="tx1"/>
                </a:solidFill>
              </a:rPr>
              <a:t>Corpus based on Fiedler 2004, Schumacher/Matzinger 2013</a:t>
            </a:r>
          </a:p>
          <a:p>
            <a:pPr marL="0" indent="0">
              <a:buNone/>
            </a:pPr>
            <a:endParaRPr lang="nl-NL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endings in 5 OAlb. authors: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(h)ikën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lypën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endings in 4 OAlb. authors: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ndhezën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(n)lidhën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puthën</a:t>
            </a:r>
            <a:r>
              <a:rPr lang="nl-NL" smtClean="0">
                <a:solidFill>
                  <a:schemeClr val="tx1"/>
                </a:solidFill>
              </a:rPr>
              <a:t>, 	</a:t>
            </a:r>
            <a:r>
              <a:rPr lang="nl-NL" i="1" smtClean="0">
                <a:solidFill>
                  <a:schemeClr val="tx1"/>
                </a:solidFill>
              </a:rPr>
              <a:t>pyetën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qeshën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sosën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endings in Buzuku, Budi and Bogdani: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ecën, nbushën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nbytën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mundën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ndëreqën</a:t>
            </a:r>
            <a:r>
              <a:rPr lang="nl-NL" smtClean="0">
                <a:solidFill>
                  <a:schemeClr val="tx1"/>
                </a:solidFill>
              </a:rPr>
              <a:t>, 	</a:t>
            </a:r>
            <a:r>
              <a:rPr lang="nl-NL" i="1" smtClean="0">
                <a:solidFill>
                  <a:schemeClr val="tx1"/>
                </a:solidFill>
              </a:rPr>
              <a:t>shëndoshën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z/ndritën</a:t>
            </a:r>
            <a:endParaRPr lang="nl-NL" smtClean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0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Corpus results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mtClean="0">
                <a:solidFill>
                  <a:schemeClr val="tx1"/>
                </a:solidFill>
              </a:rPr>
              <a:t>-</a:t>
            </a:r>
            <a:r>
              <a:rPr lang="nl-NL" i="1" smtClean="0">
                <a:solidFill>
                  <a:schemeClr val="tx1"/>
                </a:solidFill>
              </a:rPr>
              <a:t>ën- </a:t>
            </a:r>
            <a:r>
              <a:rPr lang="nl-NL" smtClean="0">
                <a:solidFill>
                  <a:schemeClr val="tx1"/>
                </a:solidFill>
              </a:rPr>
              <a:t>in Buzuku + Budi + Matranga / Variboba: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n</a:t>
            </a:r>
            <a:r>
              <a:rPr lang="nl-NL" i="1" smtClean="0">
                <a:solidFill>
                  <a:schemeClr val="tx1"/>
                </a:solidFill>
                <a:cs typeface="Times New Roman"/>
              </a:rPr>
              <a:t>ç</a:t>
            </a:r>
            <a:r>
              <a:rPr lang="nl-NL" i="1" smtClean="0">
                <a:solidFill>
                  <a:schemeClr val="tx1"/>
                </a:solidFill>
              </a:rPr>
              <a:t>elën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ngjallën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ngjeshën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hipën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qellën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thithën</a:t>
            </a:r>
            <a:r>
              <a:rPr lang="nl-NL" smtClean="0">
                <a:solidFill>
                  <a:schemeClr val="tx1"/>
                </a:solidFill>
              </a:rPr>
              <a:t>, 	</a:t>
            </a:r>
            <a:r>
              <a:rPr lang="nl-NL" i="1" smtClean="0">
                <a:solidFill>
                  <a:schemeClr val="tx1"/>
                </a:solidFill>
              </a:rPr>
              <a:t>n/zhveshën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smtClean="0">
                <a:solidFill>
                  <a:schemeClr val="tx1"/>
                </a:solidFill>
              </a:rPr>
              <a:t>-</a:t>
            </a:r>
            <a:r>
              <a:rPr lang="nl-NL" i="1" smtClean="0">
                <a:solidFill>
                  <a:schemeClr val="tx1"/>
                </a:solidFill>
              </a:rPr>
              <a:t>ën- </a:t>
            </a:r>
            <a:r>
              <a:rPr lang="nl-NL" smtClean="0">
                <a:solidFill>
                  <a:schemeClr val="tx1"/>
                </a:solidFill>
              </a:rPr>
              <a:t>in Buzuku+Budi or Buzuku+Bogdani:</a:t>
            </a:r>
          </a:p>
          <a:p>
            <a:pPr marL="457200" lvl="1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</a:t>
            </a:r>
            <a:r>
              <a:rPr lang="nl-NL" sz="2400" i="1" smtClean="0">
                <a:solidFill>
                  <a:schemeClr val="tx1"/>
                </a:solidFill>
              </a:rPr>
              <a:t>derdhën, falën, grabitën, këputën, lagën, nbërshelën, 	paditën, rritën, stripën, shetitën, shkelën, tretën, 	ntherën, vëlizën / lëvizën</a:t>
            </a:r>
          </a:p>
          <a:p>
            <a:r>
              <a:rPr lang="nl-NL" i="1" smtClean="0">
                <a:solidFill>
                  <a:schemeClr val="tx1"/>
                </a:solidFill>
              </a:rPr>
              <a:t>-ën-</a:t>
            </a:r>
            <a:r>
              <a:rPr lang="nl-NL" smtClean="0">
                <a:solidFill>
                  <a:schemeClr val="tx1"/>
                </a:solidFill>
              </a:rPr>
              <a:t> in Buzuku but zero in Budi:</a:t>
            </a:r>
          </a:p>
          <a:p>
            <a:pPr marL="0" indent="0">
              <a:buNone/>
            </a:pPr>
            <a:r>
              <a:rPr lang="nl-NL" i="1" smtClean="0">
                <a:solidFill>
                  <a:schemeClr val="tx1"/>
                </a:solidFill>
              </a:rPr>
              <a:t>	nfshehën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-gjatën</a:t>
            </a:r>
            <a:r>
              <a:rPr lang="nl-NL" smtClean="0">
                <a:solidFill>
                  <a:schemeClr val="tx1"/>
                </a:solidFill>
              </a:rPr>
              <a:t>, </a:t>
            </a:r>
            <a:r>
              <a:rPr lang="nl-NL" i="1" smtClean="0">
                <a:solidFill>
                  <a:schemeClr val="tx1"/>
                </a:solidFill>
              </a:rPr>
              <a:t>prunjën</a:t>
            </a:r>
            <a:endParaRPr lang="nl-NL" smtClean="0">
              <a:solidFill>
                <a:schemeClr val="tx1"/>
              </a:solidFill>
            </a:endParaRPr>
          </a:p>
          <a:p>
            <a:r>
              <a:rPr lang="nl-NL" smtClean="0">
                <a:solidFill>
                  <a:schemeClr val="tx1"/>
                </a:solidFill>
              </a:rPr>
              <a:t>60 </a:t>
            </a:r>
            <a:r>
              <a:rPr lang="nl-NL" i="1">
                <a:solidFill>
                  <a:schemeClr val="tx1"/>
                </a:solidFill>
              </a:rPr>
              <a:t>ën-</a:t>
            </a:r>
            <a:r>
              <a:rPr lang="nl-NL">
                <a:solidFill>
                  <a:schemeClr val="tx1"/>
                </a:solidFill>
              </a:rPr>
              <a:t>presents attested in </a:t>
            </a:r>
            <a:r>
              <a:rPr lang="nl-NL" smtClean="0">
                <a:solidFill>
                  <a:schemeClr val="tx1"/>
                </a:solidFill>
              </a:rPr>
              <a:t>OAlb</a:t>
            </a:r>
            <a:r>
              <a:rPr lang="nl-NL">
                <a:solidFill>
                  <a:schemeClr val="tx1"/>
                </a:solidFill>
              </a:rPr>
              <a:t>. </a:t>
            </a:r>
            <a:r>
              <a:rPr lang="nl-NL" smtClean="0">
                <a:solidFill>
                  <a:schemeClr val="tx1"/>
                </a:solidFill>
              </a:rPr>
              <a:t>but not in Buzuku</a:t>
            </a:r>
            <a:endParaRPr lang="nl-NL" sz="1400" i="1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9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Never -</a:t>
            </a:r>
            <a:r>
              <a:rPr lang="nl-NL" i="1" smtClean="0"/>
              <a:t>ën</a:t>
            </a:r>
            <a:r>
              <a:rPr lang="nl-NL" smtClean="0"/>
              <a:t> in Old Albanian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1. </a:t>
            </a:r>
            <a:r>
              <a:rPr lang="en-US" i="1" smtClean="0">
                <a:solidFill>
                  <a:schemeClr val="tx1"/>
                </a:solidFill>
              </a:rPr>
              <a:t>at/et-</a:t>
            </a:r>
            <a:r>
              <a:rPr lang="en-US" smtClean="0">
                <a:solidFill>
                  <a:schemeClr val="tx1"/>
                </a:solidFill>
              </a:rPr>
              <a:t>suffix:</a:t>
            </a:r>
          </a:p>
          <a:p>
            <a:pPr marL="0" indent="0">
              <a:buNone/>
            </a:pPr>
            <a:r>
              <a:rPr lang="en-US" i="1" smtClean="0">
                <a:solidFill>
                  <a:schemeClr val="tx1"/>
                </a:solidFill>
              </a:rPr>
              <a:t>	grëshet</a:t>
            </a:r>
            <a:r>
              <a:rPr lang="en-US" i="1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këlthet, etc.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2. monosyllabic C-stems with different root vowel in present/imperfect from aorist:</a:t>
            </a:r>
          </a:p>
          <a:p>
            <a:pPr marL="0" indent="0">
              <a:buNone/>
            </a:pPr>
            <a:r>
              <a:rPr lang="en-US" i="1" smtClean="0">
                <a:solidFill>
                  <a:schemeClr val="tx1"/>
                </a:solidFill>
              </a:rPr>
              <a:t>	del, djeg, heq, merr</a:t>
            </a:r>
            <a:r>
              <a:rPr lang="en-US" smtClean="0">
                <a:solidFill>
                  <a:schemeClr val="tx1"/>
                </a:solidFill>
              </a:rPr>
              <a:t>, etc.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7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smtClean="0"/>
              <a:t>t</a:t>
            </a:r>
            <a:r>
              <a:rPr lang="nl-NL" smtClean="0"/>
              <a:t>-/</a:t>
            </a:r>
            <a:r>
              <a:rPr lang="nl-NL" i="1" smtClean="0"/>
              <a:t>s</a:t>
            </a:r>
            <a:r>
              <a:rPr lang="nl-NL" smtClean="0"/>
              <a:t>-presents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>
                <a:solidFill>
                  <a:schemeClr val="tx1"/>
                </a:solidFill>
              </a:rPr>
              <a:t>Tendency to use </a:t>
            </a:r>
            <a:r>
              <a:rPr lang="nl-NL" i="1" smtClean="0">
                <a:solidFill>
                  <a:schemeClr val="tx1"/>
                </a:solidFill>
              </a:rPr>
              <a:t>ën-</a:t>
            </a:r>
            <a:r>
              <a:rPr lang="nl-NL" smtClean="0">
                <a:solidFill>
                  <a:schemeClr val="tx1"/>
                </a:solidFill>
              </a:rPr>
              <a:t>endings after </a:t>
            </a:r>
            <a:r>
              <a:rPr lang="nl-NL" i="1" smtClean="0">
                <a:solidFill>
                  <a:schemeClr val="tx1"/>
                </a:solidFill>
              </a:rPr>
              <a:t>t</a:t>
            </a:r>
            <a:r>
              <a:rPr lang="nl-NL" smtClean="0">
                <a:solidFill>
                  <a:schemeClr val="tx1"/>
                </a:solidFill>
              </a:rPr>
              <a:t>, not after </a:t>
            </a:r>
            <a:r>
              <a:rPr lang="nl-NL" i="1" smtClean="0">
                <a:solidFill>
                  <a:schemeClr val="tx1"/>
                </a:solidFill>
              </a:rPr>
              <a:t>s</a:t>
            </a:r>
            <a:r>
              <a:rPr lang="nl-NL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Buzuku	</a:t>
            </a:r>
            <a:r>
              <a:rPr lang="en-US" i="1" smtClean="0">
                <a:solidFill>
                  <a:schemeClr val="tx1"/>
                </a:solidFill>
              </a:rPr>
              <a:t>pyes-ë </a:t>
            </a:r>
            <a:r>
              <a:rPr lang="en-US" smtClean="0">
                <a:solidFill>
                  <a:schemeClr val="tx1"/>
                </a:solidFill>
              </a:rPr>
              <a:t>(3s.sb.) vs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en-US" i="1" smtClean="0">
                <a:solidFill>
                  <a:schemeClr val="tx1"/>
                </a:solidFill>
              </a:rPr>
              <a:t>pyet-ën </a:t>
            </a:r>
            <a:r>
              <a:rPr lang="en-US" smtClean="0">
                <a:solidFill>
                  <a:schemeClr val="tx1"/>
                </a:solidFill>
              </a:rPr>
              <a:t>(3s.ind.)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Budi		</a:t>
            </a:r>
            <a:r>
              <a:rPr lang="en-US" i="1" smtClean="0">
                <a:solidFill>
                  <a:schemeClr val="tx1"/>
                </a:solidFill>
              </a:rPr>
              <a:t>lus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mas </a:t>
            </a:r>
            <a:r>
              <a:rPr lang="en-US" smtClean="0">
                <a:solidFill>
                  <a:schemeClr val="tx1"/>
                </a:solidFill>
              </a:rPr>
              <a:t>(1s.ind.)</a:t>
            </a:r>
            <a:r>
              <a:rPr lang="en-US" i="1" smtClean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vs. </a:t>
            </a:r>
            <a:r>
              <a:rPr lang="en-US" i="1">
                <a:solidFill>
                  <a:schemeClr val="tx1"/>
                </a:solidFill>
              </a:rPr>
              <a:t>lut-ën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i="1" smtClean="0">
                <a:solidFill>
                  <a:schemeClr val="tx1"/>
                </a:solidFill>
              </a:rPr>
              <a:t>mat-ën (</a:t>
            </a:r>
            <a:r>
              <a:rPr lang="en-US" smtClean="0">
                <a:solidFill>
                  <a:schemeClr val="tx1"/>
                </a:solidFill>
              </a:rPr>
              <a:t>23.sg.)</a:t>
            </a:r>
            <a:endParaRPr lang="en-US" i="1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Bogdani	</a:t>
            </a:r>
            <a:r>
              <a:rPr lang="en-US" i="1" smtClean="0">
                <a:solidFill>
                  <a:schemeClr val="tx1"/>
                </a:solidFill>
              </a:rPr>
              <a:t>mbys-ë </a:t>
            </a:r>
            <a:r>
              <a:rPr lang="en-US" smtClean="0">
                <a:solidFill>
                  <a:schemeClr val="tx1"/>
                </a:solidFill>
              </a:rPr>
              <a:t>(3s.sb.) vs</a:t>
            </a:r>
            <a:r>
              <a:rPr lang="en-US">
                <a:solidFill>
                  <a:schemeClr val="tx1"/>
                </a:solidFill>
              </a:rPr>
              <a:t>. </a:t>
            </a:r>
            <a:r>
              <a:rPr lang="en-US" i="1" smtClean="0">
                <a:solidFill>
                  <a:schemeClr val="tx1"/>
                </a:solidFill>
              </a:rPr>
              <a:t>mbyt-ën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(3s.ind.)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1"/>
                </a:solidFill>
              </a:rPr>
              <a:t>But </a:t>
            </a:r>
            <a:r>
              <a:rPr lang="en-US" i="1" smtClean="0">
                <a:solidFill>
                  <a:schemeClr val="tx1"/>
                </a:solidFill>
              </a:rPr>
              <a:t>t-</a:t>
            </a:r>
            <a:r>
              <a:rPr lang="en-US" smtClean="0">
                <a:solidFill>
                  <a:schemeClr val="tx1"/>
                </a:solidFill>
              </a:rPr>
              <a:t>forms with zero ending also exist.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2A2-230A-4733-9120-3533A658450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8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3379</TotalTime>
  <Words>1049</Words>
  <Application>Microsoft Office PowerPoint</Application>
  <PresentationFormat>On-screen Show (4:3)</PresentationFormat>
  <Paragraphs>290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Decatur</vt:lpstr>
      <vt:lpstr>Old Albanian presents in -ën</vt:lpstr>
      <vt:lpstr>Present stems in Schumacher/Matzinger 2013</vt:lpstr>
      <vt:lpstr>Distribution of the ËN-present</vt:lpstr>
      <vt:lpstr>Research questions for Old Albanian</vt:lpstr>
      <vt:lpstr>Endings in Buzuku</vt:lpstr>
      <vt:lpstr>Corpus results</vt:lpstr>
      <vt:lpstr>Corpus results</vt:lpstr>
      <vt:lpstr>Never -ën in Old Albanian</vt:lpstr>
      <vt:lpstr>t-/s-presents</vt:lpstr>
      <vt:lpstr>Percentage of zero and -ën per author (in verbs that have ën-forms)</vt:lpstr>
      <vt:lpstr>The ën -endings predominate</vt:lpstr>
      <vt:lpstr>Zero and -ën in % Indicative vs. Subjunctive </vt:lpstr>
      <vt:lpstr>Budi: -ën most frequent in subjunctive </vt:lpstr>
      <vt:lpstr>Within individual verbs in Budi</vt:lpstr>
      <vt:lpstr>% of ën-endings per person/number</vt:lpstr>
      <vt:lpstr>Nodes in the previous graph based on n &gt; 20</vt:lpstr>
      <vt:lpstr>The Imperfect in Buzuku and Budi</vt:lpstr>
      <vt:lpstr>Distinctive forms in the ipf.</vt:lpstr>
      <vt:lpstr>ën-ipf. in Buzuku</vt:lpstr>
      <vt:lpstr>ën-ipf. in Budi</vt:lpstr>
      <vt:lpstr>ën-ipf. in Bogdani</vt:lpstr>
      <vt:lpstr>Summary I: Form</vt:lpstr>
      <vt:lpstr>Hypothesis I</vt:lpstr>
      <vt:lpstr>Summary II: Meaning</vt:lpstr>
      <vt:lpstr>Hypothesis II</vt:lpstr>
      <vt:lpstr>References</vt:lpstr>
    </vt:vector>
  </TitlesOfParts>
  <Company>Universiteit Leiden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Albanian presents in -ën</dc:title>
  <dc:creator>Vaan, M.A.C. de</dc:creator>
  <cp:lastModifiedBy>Nik Klementi</cp:lastModifiedBy>
  <cp:revision>86</cp:revision>
  <cp:lastPrinted>2014-06-03T10:10:34Z</cp:lastPrinted>
  <dcterms:created xsi:type="dcterms:W3CDTF">2014-05-26T12:02:59Z</dcterms:created>
  <dcterms:modified xsi:type="dcterms:W3CDTF">2014-11-02T00:08:35Z</dcterms:modified>
</cp:coreProperties>
</file>